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7"/>
  </p:notesMasterIdLst>
  <p:sldIdLst>
    <p:sldId id="256" r:id="rId2"/>
    <p:sldId id="258" r:id="rId3"/>
    <p:sldId id="290" r:id="rId4"/>
    <p:sldId id="263" r:id="rId5"/>
    <p:sldId id="283" r:id="rId6"/>
    <p:sldId id="281" r:id="rId7"/>
    <p:sldId id="292" r:id="rId8"/>
    <p:sldId id="284" r:id="rId9"/>
    <p:sldId id="285" r:id="rId10"/>
    <p:sldId id="286" r:id="rId11"/>
    <p:sldId id="287" r:id="rId12"/>
    <p:sldId id="288" r:id="rId13"/>
    <p:sldId id="273" r:id="rId14"/>
    <p:sldId id="265" r:id="rId15"/>
    <p:sldId id="289" r:id="rId16"/>
  </p:sldIdLst>
  <p:sldSz cx="9144000" cy="5143500" type="screen16x9"/>
  <p:notesSz cx="6858000" cy="9144000"/>
  <p:embeddedFontLst>
    <p:embeddedFont>
      <p:font typeface="Raleway" pitchFamily="2" charset="0"/>
      <p:regular r:id="rId18"/>
      <p:bold r:id="rId19"/>
      <p:italic r:id="rId20"/>
      <p:boldItalic r:id="rId21"/>
    </p:embeddedFont>
    <p:embeddedFont>
      <p:font typeface="Raleway Light" pitchFamily="2" charset="0"/>
      <p:regular r:id="rId22"/>
      <p:bold r:id="rId23"/>
      <p:italic r:id="rId24"/>
      <p:boldItalic r:id="rId25"/>
    </p:embeddedFont>
    <p:embeddedFont>
      <p:font typeface="Raleway Medium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65C8"/>
    <a:srgbClr val="556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DB8BED-EDB1-4084-A23A-0A5F0A3258D9}">
  <a:tblStyle styleId="{37DB8BED-EDB1-4084-A23A-0A5F0A3258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1"/>
  </p:normalViewPr>
  <p:slideViewPr>
    <p:cSldViewPr snapToGrid="0">
      <p:cViewPr varScale="1">
        <p:scale>
          <a:sx n="78" d="100"/>
          <a:sy n="78" d="100"/>
        </p:scale>
        <p:origin x="3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BE717A4C-9479-3717-E29C-88BB7CE89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7E329C76-613F-759E-B12B-C966A10811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1E01CD33-9FA7-1675-D138-B7CE33E9E1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519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7910FCA3-978A-A75A-0A3A-44C3934D0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2ED9AA11-23C9-CF7B-4635-34F7003B23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0FE7F6D9-2BC2-061C-1BB9-6964455A98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60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166aa79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166aa79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166aa79a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166aa79a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6D39E3D1-3A78-4093-E1ED-FDD59C8D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166aa79a3_0_13:notes">
            <a:extLst>
              <a:ext uri="{FF2B5EF4-FFF2-40B4-BE49-F238E27FC236}">
                <a16:creationId xmlns:a16="http://schemas.microsoft.com/office/drawing/2014/main" id="{901284B5-3E5C-5127-F633-EB35E99B3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166aa79a3_0_13:notes">
            <a:extLst>
              <a:ext uri="{FF2B5EF4-FFF2-40B4-BE49-F238E27FC236}">
                <a16:creationId xmlns:a16="http://schemas.microsoft.com/office/drawing/2014/main" id="{23ED4AA0-994F-5531-8E86-32BF72B319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04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4c8b615c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4c8b615c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2a9db238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2a9db238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166aa79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166aa79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CFE11EAF-F769-B2A1-4620-B3AEB52AA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166aa79a3_0_0:notes">
            <a:extLst>
              <a:ext uri="{FF2B5EF4-FFF2-40B4-BE49-F238E27FC236}">
                <a16:creationId xmlns:a16="http://schemas.microsoft.com/office/drawing/2014/main" id="{36B540B1-3D9F-7D52-C827-9D707DAFC6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166aa79a3_0_0:notes">
            <a:extLst>
              <a:ext uri="{FF2B5EF4-FFF2-40B4-BE49-F238E27FC236}">
                <a16:creationId xmlns:a16="http://schemas.microsoft.com/office/drawing/2014/main" id="{68E9C865-54F7-BD60-7C12-28DEF254CB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83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28116538-98CF-9988-23CE-EDA73487E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AF0F6F7E-BC9A-EB28-3FB8-E2F203AD5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6EC52043-75B3-291D-911E-4339415D60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990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1C625733-D644-3C3F-8B7F-C452BDA3E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E263A52A-E56F-929B-19B0-258A8B8822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BE53A65E-3FC6-D627-6A99-73027AE457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05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E3A1E6E4-C723-3875-F85E-3A35B4F39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D65F9669-B24B-C17B-CF47-43B37A5A86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521AD760-F9D7-2E2A-B0BA-82753E2E71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132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77275" y="613150"/>
            <a:ext cx="4228500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6916" y="2691852"/>
            <a:ext cx="38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063244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665144" y="1968875"/>
            <a:ext cx="2322600" cy="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3"/>
          </p:nvPr>
        </p:nvSpPr>
        <p:spPr>
          <a:xfrm>
            <a:off x="3725908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4"/>
          </p:nvPr>
        </p:nvSpPr>
        <p:spPr>
          <a:xfrm>
            <a:off x="3326908" y="1970225"/>
            <a:ext cx="23244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5"/>
          </p:nvPr>
        </p:nvSpPr>
        <p:spPr>
          <a:xfrm>
            <a:off x="6540219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6"/>
          </p:nvPr>
        </p:nvSpPr>
        <p:spPr>
          <a:xfrm>
            <a:off x="6142119" y="1970225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7"/>
          </p:nvPr>
        </p:nvSpPr>
        <p:spPr>
          <a:xfrm>
            <a:off x="1063244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8"/>
          </p:nvPr>
        </p:nvSpPr>
        <p:spPr>
          <a:xfrm>
            <a:off x="665144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9"/>
          </p:nvPr>
        </p:nvSpPr>
        <p:spPr>
          <a:xfrm>
            <a:off x="3725908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3"/>
          </p:nvPr>
        </p:nvSpPr>
        <p:spPr>
          <a:xfrm>
            <a:off x="3327808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4"/>
          </p:nvPr>
        </p:nvSpPr>
        <p:spPr>
          <a:xfrm>
            <a:off x="6540219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5"/>
          </p:nvPr>
        </p:nvSpPr>
        <p:spPr>
          <a:xfrm>
            <a:off x="6142119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473325" y="1478850"/>
            <a:ext cx="7492500" cy="22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508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4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title" idx="2" hasCustomPrompt="1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3"/>
          </p:nvPr>
        </p:nvSpPr>
        <p:spPr>
          <a:xfrm>
            <a:off x="1526243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4" hasCustomPrompt="1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5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6"/>
          </p:nvPr>
        </p:nvSpPr>
        <p:spPr>
          <a:xfrm>
            <a:off x="5779675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7" hasCustomPrompt="1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8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9"/>
          </p:nvPr>
        </p:nvSpPr>
        <p:spPr>
          <a:xfrm>
            <a:off x="1526243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13" hasCustomPrompt="1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14"/>
          </p:nvPr>
        </p:nvSpPr>
        <p:spPr>
          <a:xfrm>
            <a:off x="5779673" y="3309608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5"/>
          </p:nvPr>
        </p:nvSpPr>
        <p:spPr>
          <a:xfrm>
            <a:off x="5779675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1"/>
          </p:nvPr>
        </p:nvSpPr>
        <p:spPr>
          <a:xfrm>
            <a:off x="1107450" y="1579247"/>
            <a:ext cx="22047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2"/>
          </p:nvPr>
        </p:nvSpPr>
        <p:spPr>
          <a:xfrm>
            <a:off x="1107450" y="1943950"/>
            <a:ext cx="27408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3"/>
          </p:nvPr>
        </p:nvSpPr>
        <p:spPr>
          <a:xfrm>
            <a:off x="5587353" y="1550197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4"/>
          </p:nvPr>
        </p:nvSpPr>
        <p:spPr>
          <a:xfrm>
            <a:off x="5293353" y="1915625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5"/>
          </p:nvPr>
        </p:nvSpPr>
        <p:spPr>
          <a:xfrm>
            <a:off x="1107450" y="3244425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6"/>
          </p:nvPr>
        </p:nvSpPr>
        <p:spPr>
          <a:xfrm>
            <a:off x="1107450" y="3617380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7"/>
          </p:nvPr>
        </p:nvSpPr>
        <p:spPr>
          <a:xfrm>
            <a:off x="5587353" y="3216128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8"/>
          </p:nvPr>
        </p:nvSpPr>
        <p:spPr>
          <a:xfrm>
            <a:off x="5293353" y="3589074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811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0" r:id="rId4"/>
    <p:sldLayoutId id="2147483661" r:id="rId5"/>
    <p:sldLayoutId id="2147483663" r:id="rId6"/>
    <p:sldLayoutId id="2147483664" r:id="rId7"/>
    <p:sldLayoutId id="214748366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woman-with-runny-nose-staying-blankets_7595790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woman-looking-mirror-having-neck-pain_8047472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woman-with-headache-couch_7571415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free-photo/close-up-woman-taking-pills-office_5820768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man-with-tooth-pain_8390341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close-up-woman-experiencing-pain_7946009.htm/?utm_source=slidesgo_template&amp;utm_medium=referral-link&amp;utm_campaign=sg_resources&amp;utm_content=freepik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woman-with-runny-nose-staying-blankets_7595790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woman-looking-mirror-having-neck-pain_8047472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woman-with-headache-couch_7571415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free-photo/close-up-woman-taking-pills-office_5820768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man-with-tooth-pain_8390341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close-up-woman-experiencing-pain_7946009.htm/?utm_source=slidesgo_template&amp;utm_medium=referral-link&amp;utm_campaign=sg_resources&amp;utm_content=freepi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ctrTitle"/>
          </p:nvPr>
        </p:nvSpPr>
        <p:spPr>
          <a:xfrm>
            <a:off x="606916" y="408088"/>
            <a:ext cx="7698978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in Breast Cancer Classification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1"/>
          </p:nvPr>
        </p:nvSpPr>
        <p:spPr>
          <a:xfrm>
            <a:off x="606916" y="3363662"/>
            <a:ext cx="38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Jana Hoffmann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Jessie Midgley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Julia Graf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Maike Nägele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dirty="0">
                <a:solidFill>
                  <a:schemeClr val="accent2"/>
                </a:solidFill>
              </a:rPr>
              <a:t>Tutor</a:t>
            </a:r>
            <a:r>
              <a:rPr lang="de-DE" sz="1600" dirty="0">
                <a:solidFill>
                  <a:schemeClr val="accent2"/>
                </a:solidFill>
              </a:rPr>
              <a:t>: Anupam Gautam</a:t>
            </a:r>
            <a:endParaRPr sz="1600" dirty="0">
              <a:solidFill>
                <a:schemeClr val="accent2"/>
              </a:solidFill>
            </a:endParaRPr>
          </a:p>
        </p:txBody>
      </p:sp>
      <p:grpSp>
        <p:nvGrpSpPr>
          <p:cNvPr id="132" name="Google Shape;132;p25"/>
          <p:cNvGrpSpPr/>
          <p:nvPr/>
        </p:nvGrpSpPr>
        <p:grpSpPr>
          <a:xfrm>
            <a:off x="706950" y="2859493"/>
            <a:ext cx="1151025" cy="135900"/>
            <a:chOff x="706950" y="2370102"/>
            <a:chExt cx="1151025" cy="135900"/>
          </a:xfrm>
        </p:grpSpPr>
        <p:sp>
          <p:nvSpPr>
            <p:cNvPr id="133" name="Google Shape;133;p25"/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5"/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5"/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DB84C403-69D4-A444-0BA3-D0785237C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75079650-A0EE-7020-A30B-DDF2962954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D93CE4C9-2987-9263-FE80-865AE62BC2F1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8ABE9C73-5192-A2F2-52F2-458D88966A6F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82F7F59F-3558-1C74-4D52-BC6DE49CA68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BB592E56-85E2-4EC8-5241-CF14CD4BCC1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4D68FCB9-5865-A197-D952-433FFEB5E113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C5818DF4-401E-9177-E6FF-4BBE81D63C29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757C87B1-7B3B-8E7F-15E9-88BDAFC270AC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6111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12B7A1AF-088F-B9D8-D044-7A564D30B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BFCE9B76-4B73-41F6-181B-96EA59F6E3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394C669B-0661-8085-343B-71F3B5F2123D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91B0664E-45ED-78BE-09E4-296C78B8B5A6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B7EA5363-2DCB-E113-ABB5-E61569E5FB62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975BB31B-28BC-911A-8223-8BCE15066C71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85585995-2C35-769D-2648-8F32CA22276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819DF11B-EA5C-0CA0-541A-6683842737BC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DC4716FA-42D3-0C6B-1289-1FB2EA0538CA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F526C4B8-D193-7B11-6825-EE158A2763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97" t="25683" r="2471" b="9522"/>
          <a:stretch/>
        </p:blipFill>
        <p:spPr>
          <a:xfrm>
            <a:off x="890247" y="1160725"/>
            <a:ext cx="7442517" cy="376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36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2D299EC4-AAFC-9974-BB36-CD64FF142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938A5956-0266-2EA3-EA9A-DDB6C127FB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ADF5BCE8-B6D0-2379-93B5-CF5D34AA70AE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DF4EFC8C-53DA-E56E-563F-5B813163132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49219E9D-E6FB-1E77-3EA7-23323D954BC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F7D29168-0D06-8E4B-BC47-254E11B3D19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AED0BBAD-3201-9732-61C6-CD79F2CB752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B602D932-35D4-C894-F90E-EA3D9D6161E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84AA72FE-5DE6-3AB0-FF94-E29AC0DFCE9B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AEB2C6-EC2B-7BC3-724D-5E975861F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95" t="14165" r="11886" b="44529"/>
          <a:stretch/>
        </p:blipFill>
        <p:spPr>
          <a:xfrm>
            <a:off x="4984722" y="295975"/>
            <a:ext cx="3789928" cy="2316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054CA5-5AA7-3AEE-D733-665D5BBC2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66" t="14165" r="49716" b="44529"/>
          <a:stretch/>
        </p:blipFill>
        <p:spPr>
          <a:xfrm>
            <a:off x="4984722" y="2719531"/>
            <a:ext cx="3789928" cy="2316178"/>
          </a:xfrm>
          <a:prstGeom prst="rect">
            <a:avLst/>
          </a:prstGeom>
        </p:spPr>
      </p:pic>
      <p:graphicFrame>
        <p:nvGraphicFramePr>
          <p:cNvPr id="5" name="Google Shape;625;p42">
            <a:extLst>
              <a:ext uri="{FF2B5EF4-FFF2-40B4-BE49-F238E27FC236}">
                <a16:creationId xmlns:a16="http://schemas.microsoft.com/office/drawing/2014/main" id="{70964ABE-4D27-136F-6A2F-E44D73B4E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337441"/>
              </p:ext>
            </p:extLst>
          </p:nvPr>
        </p:nvGraphicFramePr>
        <p:xfrm>
          <a:off x="454328" y="2269222"/>
          <a:ext cx="4421554" cy="156815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0.913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0.967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0.802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633;p42">
            <a:extLst>
              <a:ext uri="{FF2B5EF4-FFF2-40B4-BE49-F238E27FC236}">
                <a16:creationId xmlns:a16="http://schemas.microsoft.com/office/drawing/2014/main" id="{EDB64EE3-94F4-5F66-B56B-D582FD446C0F}"/>
              </a:ext>
            </a:extLst>
          </p:cNvPr>
          <p:cNvSpPr/>
          <p:nvPr/>
        </p:nvSpPr>
        <p:spPr>
          <a:xfrm>
            <a:off x="1844681" y="2103302"/>
            <a:ext cx="2634013" cy="2011498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492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2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graphicFrame>
        <p:nvGraphicFramePr>
          <p:cNvPr id="625" name="Google Shape;625;p42"/>
          <p:cNvGraphicFramePr/>
          <p:nvPr>
            <p:extLst>
              <p:ext uri="{D42A27DB-BD31-4B8C-83A1-F6EECF244321}">
                <p14:modId xmlns:p14="http://schemas.microsoft.com/office/powerpoint/2010/main" val="21166853"/>
              </p:ext>
            </p:extLst>
          </p:nvPr>
        </p:nvGraphicFramePr>
        <p:xfrm>
          <a:off x="620300" y="1683007"/>
          <a:ext cx="4421554" cy="205980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0.913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0.967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0.802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0.686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0.737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550912"/>
                  </a:ext>
                </a:extLst>
              </a:tr>
            </a:tbl>
          </a:graphicData>
        </a:graphic>
      </p:graphicFrame>
      <p:grpSp>
        <p:nvGrpSpPr>
          <p:cNvPr id="626" name="Google Shape;626;p4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627" name="Google Shape;627;p4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2"/>
          <p:cNvSpPr/>
          <p:nvPr/>
        </p:nvSpPr>
        <p:spPr>
          <a:xfrm>
            <a:off x="2010653" y="1517086"/>
            <a:ext cx="2634013" cy="2412715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BC3120-09B1-3E77-3074-DE23B8C63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81" t="16805" r="25703" b="18889"/>
          <a:stretch/>
        </p:blipFill>
        <p:spPr>
          <a:xfrm>
            <a:off x="4931325" y="1223030"/>
            <a:ext cx="3952875" cy="29471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65C8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82;p33">
            <a:extLst>
              <a:ext uri="{FF2B5EF4-FFF2-40B4-BE49-F238E27FC236}">
                <a16:creationId xmlns:a16="http://schemas.microsoft.com/office/drawing/2014/main" id="{90ECC762-F1B8-7692-AFC7-6ACCD745B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Limitations &amp; Outlook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15" name="Google Shape;287;p33">
            <a:extLst>
              <a:ext uri="{FF2B5EF4-FFF2-40B4-BE49-F238E27FC236}">
                <a16:creationId xmlns:a16="http://schemas.microsoft.com/office/drawing/2014/main" id="{3CFCA234-F51F-C089-16E9-5C48105B9241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6" name="Google Shape;288;p33">
              <a:extLst>
                <a:ext uri="{FF2B5EF4-FFF2-40B4-BE49-F238E27FC236}">
                  <a16:creationId xmlns:a16="http://schemas.microsoft.com/office/drawing/2014/main" id="{332AB685-6E89-7646-DCF2-8158D5CEB2F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33">
              <a:extLst>
                <a:ext uri="{FF2B5EF4-FFF2-40B4-BE49-F238E27FC236}">
                  <a16:creationId xmlns:a16="http://schemas.microsoft.com/office/drawing/2014/main" id="{65849DCF-A2C2-2B88-C6B1-464D34CE591C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33">
              <a:extLst>
                <a:ext uri="{FF2B5EF4-FFF2-40B4-BE49-F238E27FC236}">
                  <a16:creationId xmlns:a16="http://schemas.microsoft.com/office/drawing/2014/main" id="{9494BEDF-A396-CA4A-2245-316B9A26188C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33">
              <a:extLst>
                <a:ext uri="{FF2B5EF4-FFF2-40B4-BE49-F238E27FC236}">
                  <a16:creationId xmlns:a16="http://schemas.microsoft.com/office/drawing/2014/main" id="{C52F45C3-36BF-E196-461A-6082405E23D0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33">
              <a:extLst>
                <a:ext uri="{FF2B5EF4-FFF2-40B4-BE49-F238E27FC236}">
                  <a16:creationId xmlns:a16="http://schemas.microsoft.com/office/drawing/2014/main" id="{1125BF9A-EC1C-85A6-89EC-DC05CF8340C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33">
              <a:extLst>
                <a:ext uri="{FF2B5EF4-FFF2-40B4-BE49-F238E27FC236}">
                  <a16:creationId xmlns:a16="http://schemas.microsoft.com/office/drawing/2014/main" id="{5F8ACC49-BEBA-0180-EB44-8B1497F336C4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D8BB9066-DD7E-0E87-CA0A-844475764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82;p33">
            <a:extLst>
              <a:ext uri="{FF2B5EF4-FFF2-40B4-BE49-F238E27FC236}">
                <a16:creationId xmlns:a16="http://schemas.microsoft.com/office/drawing/2014/main" id="{D2B60A4A-DAFE-5FAB-D366-4ABB8110A8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Limitations &amp; Outlook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0" name="Google Shape;811;p49">
            <a:extLst>
              <a:ext uri="{FF2B5EF4-FFF2-40B4-BE49-F238E27FC236}">
                <a16:creationId xmlns:a16="http://schemas.microsoft.com/office/drawing/2014/main" id="{EB53C034-6E31-E3C8-D990-9E31ED918297}"/>
              </a:ext>
            </a:extLst>
          </p:cNvPr>
          <p:cNvSpPr txBox="1">
            <a:spLocks/>
          </p:cNvSpPr>
          <p:nvPr/>
        </p:nvSpPr>
        <p:spPr>
          <a:xfrm>
            <a:off x="4289775" y="804312"/>
            <a:ext cx="41412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ZA" sz="6300" dirty="0"/>
              <a:t>Thanks</a:t>
            </a:r>
          </a:p>
        </p:txBody>
      </p:sp>
      <p:grpSp>
        <p:nvGrpSpPr>
          <p:cNvPr id="11" name="Google Shape;825;p49">
            <a:extLst>
              <a:ext uri="{FF2B5EF4-FFF2-40B4-BE49-F238E27FC236}">
                <a16:creationId xmlns:a16="http://schemas.microsoft.com/office/drawing/2014/main" id="{AC9F7204-8D1A-6E9D-F62C-0122DD29559E}"/>
              </a:ext>
            </a:extLst>
          </p:cNvPr>
          <p:cNvGrpSpPr/>
          <p:nvPr/>
        </p:nvGrpSpPr>
        <p:grpSpPr>
          <a:xfrm>
            <a:off x="7134575" y="1727180"/>
            <a:ext cx="1151025" cy="135900"/>
            <a:chOff x="706950" y="2370102"/>
            <a:chExt cx="1151025" cy="135900"/>
          </a:xfrm>
        </p:grpSpPr>
        <p:sp>
          <p:nvSpPr>
            <p:cNvPr id="12" name="Google Shape;826;p49">
              <a:extLst>
                <a:ext uri="{FF2B5EF4-FFF2-40B4-BE49-F238E27FC236}">
                  <a16:creationId xmlns:a16="http://schemas.microsoft.com/office/drawing/2014/main" id="{B0E6E9A5-DF08-1E96-AD8B-20637463F835}"/>
                </a:ext>
              </a:extLst>
            </p:cNvPr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27;p49">
              <a:extLst>
                <a:ext uri="{FF2B5EF4-FFF2-40B4-BE49-F238E27FC236}">
                  <a16:creationId xmlns:a16="http://schemas.microsoft.com/office/drawing/2014/main" id="{72877370-9C49-00C0-AF7A-88578C3E1616}"/>
                </a:ext>
              </a:extLst>
            </p:cNvPr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28;p49">
              <a:extLst>
                <a:ext uri="{FF2B5EF4-FFF2-40B4-BE49-F238E27FC236}">
                  <a16:creationId xmlns:a16="http://schemas.microsoft.com/office/drawing/2014/main" id="{F0D8C80D-CD92-B6FD-0BCC-9BC9F9B175D6}"/>
                </a:ext>
              </a:extLst>
            </p:cNvPr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9;p49">
              <a:extLst>
                <a:ext uri="{FF2B5EF4-FFF2-40B4-BE49-F238E27FC236}">
                  <a16:creationId xmlns:a16="http://schemas.microsoft.com/office/drawing/2014/main" id="{9390B3B8-5D87-5EDA-A96A-09AD795E73F3}"/>
                </a:ext>
              </a:extLst>
            </p:cNvPr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30;p49">
              <a:extLst>
                <a:ext uri="{FF2B5EF4-FFF2-40B4-BE49-F238E27FC236}">
                  <a16:creationId xmlns:a16="http://schemas.microsoft.com/office/drawing/2014/main" id="{8BCBBC5C-FCE2-A55B-B876-B5AFC494AD20}"/>
                </a:ext>
              </a:extLst>
            </p:cNvPr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31;p49">
              <a:extLst>
                <a:ext uri="{FF2B5EF4-FFF2-40B4-BE49-F238E27FC236}">
                  <a16:creationId xmlns:a16="http://schemas.microsoft.com/office/drawing/2014/main" id="{16BC33CF-EC31-EC3F-E010-3E69AE1B0A5B}"/>
                </a:ext>
              </a:extLst>
            </p:cNvPr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624;p42">
            <a:extLst>
              <a:ext uri="{FF2B5EF4-FFF2-40B4-BE49-F238E27FC236}">
                <a16:creationId xmlns:a16="http://schemas.microsoft.com/office/drawing/2014/main" id="{7A0AB0E1-4B08-F372-4817-AB0F4BBD0E39}"/>
              </a:ext>
            </a:extLst>
          </p:cNvPr>
          <p:cNvSpPr txBox="1">
            <a:spLocks/>
          </p:cNvSpPr>
          <p:nvPr/>
        </p:nvSpPr>
        <p:spPr>
          <a:xfrm>
            <a:off x="371300" y="2285400"/>
            <a:ext cx="791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ZA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44608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1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 idx="2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2" name="Google Shape;152;p27"/>
          <p:cNvSpPr txBox="1">
            <a:spLocks noGrp="1"/>
          </p:cNvSpPr>
          <p:nvPr>
            <p:ph type="subTitle" idx="3"/>
          </p:nvPr>
        </p:nvSpPr>
        <p:spPr>
          <a:xfrm>
            <a:off x="1526243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CBIS-DDSM</a:t>
            </a:r>
            <a:endParaRPr dirty="0"/>
          </a:p>
        </p:txBody>
      </p:sp>
      <p:grpSp>
        <p:nvGrpSpPr>
          <p:cNvPr id="153" name="Google Shape;153;p27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54" name="Google Shape;154;p27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27"/>
          <p:cNvSpPr txBox="1">
            <a:spLocks noGrp="1"/>
          </p:cNvSpPr>
          <p:nvPr>
            <p:ph type="title" idx="4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5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</a:t>
            </a:r>
            <a:endParaRPr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6"/>
          </p:nvPr>
        </p:nvSpPr>
        <p:spPr>
          <a:xfrm>
            <a:off x="5779675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ResNet-50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VGG-16</a:t>
            </a:r>
            <a:endParaRPr dirty="0"/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 idx="7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8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Training</a:t>
            </a: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9"/>
          </p:nvPr>
        </p:nvSpPr>
        <p:spPr>
          <a:xfrm>
            <a:off x="1526243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preprocessing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 idx="13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14"/>
          </p:nvPr>
        </p:nvSpPr>
        <p:spPr>
          <a:xfrm>
            <a:off x="5779673" y="3421580"/>
            <a:ext cx="26511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 &amp; Outlook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Dataset: CBIS-DDSM</a:t>
            </a:r>
            <a:endParaRPr dirty="0"/>
          </a:p>
        </p:txBody>
      </p:sp>
      <p:grpSp>
        <p:nvGrpSpPr>
          <p:cNvPr id="187" name="Google Shape;187;p29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88" name="Google Shape;188;p29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29"/>
          <p:cNvSpPr txBox="1">
            <a:spLocks noGrp="1"/>
          </p:cNvSpPr>
          <p:nvPr>
            <p:ph type="subTitle" idx="1"/>
          </p:nvPr>
        </p:nvSpPr>
        <p:spPr>
          <a:xfrm>
            <a:off x="1107449" y="1310281"/>
            <a:ext cx="3464551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1872 calcification images</a:t>
            </a:r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2"/>
          </p:nvPr>
        </p:nvSpPr>
        <p:spPr>
          <a:xfrm>
            <a:off x="1107450" y="1675347"/>
            <a:ext cx="27408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673 malignant</a:t>
            </a: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1199 benign</a:t>
            </a:r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3"/>
          </p:nvPr>
        </p:nvSpPr>
        <p:spPr>
          <a:xfrm>
            <a:off x="5466092" y="1309531"/>
            <a:ext cx="254087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1696 mass images</a:t>
            </a:r>
            <a:endParaRPr dirty="0"/>
          </a:p>
        </p:txBody>
      </p:sp>
      <p:sp>
        <p:nvSpPr>
          <p:cNvPr id="14" name="Google Shape;195;p29">
            <a:extLst>
              <a:ext uri="{FF2B5EF4-FFF2-40B4-BE49-F238E27FC236}">
                <a16:creationId xmlns:a16="http://schemas.microsoft.com/office/drawing/2014/main" id="{3523F193-62C7-7965-A97A-7BDB6490C660}"/>
              </a:ext>
            </a:extLst>
          </p:cNvPr>
          <p:cNvSpPr txBox="1">
            <a:spLocks/>
          </p:cNvSpPr>
          <p:nvPr/>
        </p:nvSpPr>
        <p:spPr>
          <a:xfrm>
            <a:off x="5466092" y="1679081"/>
            <a:ext cx="27408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aleway"/>
              <a:buNone/>
              <a:defRPr sz="15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784 malignant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912 benign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34D62C-7F36-AA00-C405-B056F94B8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38" r="41020"/>
          <a:stretch/>
        </p:blipFill>
        <p:spPr>
          <a:xfrm>
            <a:off x="1061872" y="2412724"/>
            <a:ext cx="2910177" cy="259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09C770-F551-3C4D-6223-9730C120D0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48" r="41354"/>
          <a:stretch/>
        </p:blipFill>
        <p:spPr>
          <a:xfrm>
            <a:off x="5466092" y="2412724"/>
            <a:ext cx="2922198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357809" y="308973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Models: ResNet-50</a:t>
            </a:r>
            <a:endParaRPr dirty="0"/>
          </a:p>
        </p:txBody>
      </p:sp>
      <p:grpSp>
        <p:nvGrpSpPr>
          <p:cNvPr id="271" name="Google Shape;271;p3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72" name="Google Shape;272;p3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Rectangle: Rounded Corners 20">
            <a:extLst>
              <a:ext uri="{FF2B5EF4-FFF2-40B4-BE49-F238E27FC236}">
                <a16:creationId xmlns:a16="http://schemas.microsoft.com/office/drawing/2014/main" id="{5506FF5C-64C1-CDFA-75B1-FED886B0CBC8}"/>
              </a:ext>
            </a:extLst>
          </p:cNvPr>
          <p:cNvSpPr/>
          <p:nvPr/>
        </p:nvSpPr>
        <p:spPr>
          <a:xfrm>
            <a:off x="2081977" y="1948390"/>
            <a:ext cx="276306" cy="21104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4" name="Rectangle: Rounded Corners 3">
            <a:extLst>
              <a:ext uri="{FF2B5EF4-FFF2-40B4-BE49-F238E27FC236}">
                <a16:creationId xmlns:a16="http://schemas.microsoft.com/office/drawing/2014/main" id="{5BB87CFB-EB93-98E8-09A9-3AFD8A9D8D67}"/>
              </a:ext>
            </a:extLst>
          </p:cNvPr>
          <p:cNvSpPr/>
          <p:nvPr/>
        </p:nvSpPr>
        <p:spPr>
          <a:xfrm>
            <a:off x="251426" y="1996817"/>
            <a:ext cx="276306" cy="211041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A7B907B3-D8A6-DF9C-EC9B-B6DC09346DCD}"/>
              </a:ext>
            </a:extLst>
          </p:cNvPr>
          <p:cNvSpPr txBox="1"/>
          <p:nvPr/>
        </p:nvSpPr>
        <p:spPr>
          <a:xfrm rot="16200000">
            <a:off x="-208582" y="2925334"/>
            <a:ext cx="1191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InputLayer</a:t>
            </a:r>
            <a:endParaRPr lang="en-US" sz="1200" dirty="0"/>
          </a:p>
        </p:txBody>
      </p:sp>
      <p:sp>
        <p:nvSpPr>
          <p:cNvPr id="286" name="Rectangle: Rounded Corners 14">
            <a:extLst>
              <a:ext uri="{FF2B5EF4-FFF2-40B4-BE49-F238E27FC236}">
                <a16:creationId xmlns:a16="http://schemas.microsoft.com/office/drawing/2014/main" id="{0BA57FB8-3CD1-0E5A-8DDB-C98B70C676D3}"/>
              </a:ext>
            </a:extLst>
          </p:cNvPr>
          <p:cNvSpPr/>
          <p:nvPr/>
        </p:nvSpPr>
        <p:spPr>
          <a:xfrm>
            <a:off x="1005170" y="1958037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BFABF1FE-6580-F1C2-4987-9D4FD6BC226C}"/>
              </a:ext>
            </a:extLst>
          </p:cNvPr>
          <p:cNvSpPr txBox="1"/>
          <p:nvPr/>
        </p:nvSpPr>
        <p:spPr>
          <a:xfrm rot="16200000">
            <a:off x="708343" y="2882981"/>
            <a:ext cx="916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288" name="Rectangle: Rounded Corners 16">
            <a:extLst>
              <a:ext uri="{FF2B5EF4-FFF2-40B4-BE49-F238E27FC236}">
                <a16:creationId xmlns:a16="http://schemas.microsoft.com/office/drawing/2014/main" id="{42AF8FFA-F4A0-EFAD-71BD-DBDF02C61E18}"/>
              </a:ext>
            </a:extLst>
          </p:cNvPr>
          <p:cNvSpPr/>
          <p:nvPr/>
        </p:nvSpPr>
        <p:spPr>
          <a:xfrm>
            <a:off x="1358248" y="1958037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BF119A98-B87A-494A-E403-B572CEAA2434}"/>
              </a:ext>
            </a:extLst>
          </p:cNvPr>
          <p:cNvSpPr txBox="1"/>
          <p:nvPr/>
        </p:nvSpPr>
        <p:spPr>
          <a:xfrm rot="16200000">
            <a:off x="877616" y="2876269"/>
            <a:ext cx="1282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BatchNorm</a:t>
            </a:r>
            <a:endParaRPr lang="en-US" sz="1200" dirty="0"/>
          </a:p>
        </p:txBody>
      </p:sp>
      <p:sp>
        <p:nvSpPr>
          <p:cNvPr id="290" name="Rectangle: Rounded Corners 20">
            <a:extLst>
              <a:ext uri="{FF2B5EF4-FFF2-40B4-BE49-F238E27FC236}">
                <a16:creationId xmlns:a16="http://schemas.microsoft.com/office/drawing/2014/main" id="{BE596EB9-E8F5-C0F9-49E6-F4F2FFF36740}"/>
              </a:ext>
            </a:extLst>
          </p:cNvPr>
          <p:cNvSpPr/>
          <p:nvPr/>
        </p:nvSpPr>
        <p:spPr>
          <a:xfrm>
            <a:off x="1726613" y="1959175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A8787ED3-5816-0019-529C-456DB9706F1E}"/>
              </a:ext>
            </a:extLst>
          </p:cNvPr>
          <p:cNvSpPr txBox="1"/>
          <p:nvPr/>
        </p:nvSpPr>
        <p:spPr>
          <a:xfrm rot="16200000">
            <a:off x="1436393" y="2881568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5AF584D5-61A9-3A3F-23B3-41C9D1EE0162}"/>
              </a:ext>
            </a:extLst>
          </p:cNvPr>
          <p:cNvSpPr txBox="1"/>
          <p:nvPr/>
        </p:nvSpPr>
        <p:spPr>
          <a:xfrm>
            <a:off x="1179755" y="4113841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1</a:t>
            </a:r>
            <a:endParaRPr lang="en-US" sz="12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324A3317-E413-E544-8923-BABD57DDD03A}"/>
              </a:ext>
            </a:extLst>
          </p:cNvPr>
          <p:cNvSpPr txBox="1"/>
          <p:nvPr/>
        </p:nvSpPr>
        <p:spPr>
          <a:xfrm>
            <a:off x="2743726" y="4115346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2</a:t>
            </a:r>
            <a:endParaRPr lang="en-US" sz="1200" dirty="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92A7C6A-9D4E-4BA5-5851-3BF860D0CA11}"/>
              </a:ext>
            </a:extLst>
          </p:cNvPr>
          <p:cNvSpPr txBox="1"/>
          <p:nvPr/>
        </p:nvSpPr>
        <p:spPr>
          <a:xfrm>
            <a:off x="3702633" y="4096033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3</a:t>
            </a:r>
            <a:endParaRPr lang="en-US" sz="1200" dirty="0"/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0A279FB-4F48-1804-482D-BE08F171C0A2}"/>
              </a:ext>
            </a:extLst>
          </p:cNvPr>
          <p:cNvSpPr txBox="1"/>
          <p:nvPr/>
        </p:nvSpPr>
        <p:spPr>
          <a:xfrm>
            <a:off x="4704620" y="4103555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4</a:t>
            </a:r>
            <a:endParaRPr lang="en-US" sz="1200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EB7B4C39-6EF9-7687-A31B-2DDD11941D09}"/>
              </a:ext>
            </a:extLst>
          </p:cNvPr>
          <p:cNvSpPr txBox="1"/>
          <p:nvPr/>
        </p:nvSpPr>
        <p:spPr>
          <a:xfrm>
            <a:off x="5678096" y="4104201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5</a:t>
            </a:r>
            <a:endParaRPr lang="en-US" sz="1200" dirty="0"/>
          </a:p>
        </p:txBody>
      </p:sp>
      <p:sp>
        <p:nvSpPr>
          <p:cNvPr id="297" name="Rectangle: Rounded Corners 63">
            <a:extLst>
              <a:ext uri="{FF2B5EF4-FFF2-40B4-BE49-F238E27FC236}">
                <a16:creationId xmlns:a16="http://schemas.microsoft.com/office/drawing/2014/main" id="{551A22D3-D178-D4FE-2667-65E507FF8171}"/>
              </a:ext>
            </a:extLst>
          </p:cNvPr>
          <p:cNvSpPr/>
          <p:nvPr/>
        </p:nvSpPr>
        <p:spPr>
          <a:xfrm>
            <a:off x="2816019" y="1950154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1378AF71-D704-ABB1-4151-60DC5ADBEB3A}"/>
              </a:ext>
            </a:extLst>
          </p:cNvPr>
          <p:cNvSpPr txBox="1"/>
          <p:nvPr/>
        </p:nvSpPr>
        <p:spPr>
          <a:xfrm rot="16200000">
            <a:off x="2316856" y="2901671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299" name="Rectangle: Rounded Corners 67">
            <a:extLst>
              <a:ext uri="{FF2B5EF4-FFF2-40B4-BE49-F238E27FC236}">
                <a16:creationId xmlns:a16="http://schemas.microsoft.com/office/drawing/2014/main" id="{59F3E0B3-CBE9-E949-2F1C-58FA4C791817}"/>
              </a:ext>
            </a:extLst>
          </p:cNvPr>
          <p:cNvSpPr/>
          <p:nvPr/>
        </p:nvSpPr>
        <p:spPr>
          <a:xfrm>
            <a:off x="3159259" y="1950154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1CA42A7-D15C-9BA7-12EA-8F2B2EF673A5}"/>
              </a:ext>
            </a:extLst>
          </p:cNvPr>
          <p:cNvSpPr txBox="1"/>
          <p:nvPr/>
        </p:nvSpPr>
        <p:spPr>
          <a:xfrm rot="16200000">
            <a:off x="2520646" y="2859600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2</a:t>
            </a:r>
            <a:endParaRPr lang="en-US" sz="1200" dirty="0"/>
          </a:p>
        </p:txBody>
      </p:sp>
      <p:sp>
        <p:nvSpPr>
          <p:cNvPr id="301" name="Rectangle: Rounded Corners 97">
            <a:extLst>
              <a:ext uri="{FF2B5EF4-FFF2-40B4-BE49-F238E27FC236}">
                <a16:creationId xmlns:a16="http://schemas.microsoft.com/office/drawing/2014/main" id="{3C8E8FD4-BEC8-91A6-AD92-277449B5E15E}"/>
              </a:ext>
            </a:extLst>
          </p:cNvPr>
          <p:cNvSpPr/>
          <p:nvPr/>
        </p:nvSpPr>
        <p:spPr>
          <a:xfrm>
            <a:off x="7427563" y="1949208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A9B5CEBD-F427-7476-B011-7002CA3957DE}"/>
              </a:ext>
            </a:extLst>
          </p:cNvPr>
          <p:cNvSpPr txBox="1"/>
          <p:nvPr/>
        </p:nvSpPr>
        <p:spPr>
          <a:xfrm rot="16200000">
            <a:off x="6643095" y="2861612"/>
            <a:ext cx="1841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Fully </a:t>
            </a:r>
            <a:r>
              <a:rPr lang="de-DE" sz="1200" dirty="0" err="1"/>
              <a:t>Connected</a:t>
            </a:r>
            <a:endParaRPr lang="en-US" sz="1200" dirty="0"/>
          </a:p>
        </p:txBody>
      </p:sp>
      <p:sp>
        <p:nvSpPr>
          <p:cNvPr id="303" name="Rectangle: Rounded Corners 99">
            <a:extLst>
              <a:ext uri="{FF2B5EF4-FFF2-40B4-BE49-F238E27FC236}">
                <a16:creationId xmlns:a16="http://schemas.microsoft.com/office/drawing/2014/main" id="{78D1F3FE-3B09-77C0-327C-0EE5E600037E}"/>
              </a:ext>
            </a:extLst>
          </p:cNvPr>
          <p:cNvSpPr/>
          <p:nvPr/>
        </p:nvSpPr>
        <p:spPr>
          <a:xfrm>
            <a:off x="7778641" y="1942897"/>
            <a:ext cx="246088" cy="21104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8CC9921-987C-559D-8BB2-00ACD27789E8}"/>
              </a:ext>
            </a:extLst>
          </p:cNvPr>
          <p:cNvSpPr txBox="1"/>
          <p:nvPr/>
        </p:nvSpPr>
        <p:spPr>
          <a:xfrm rot="16200000">
            <a:off x="7223270" y="2643910"/>
            <a:ext cx="1384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Softmax</a:t>
            </a:r>
            <a:endParaRPr lang="en-US" sz="1200" dirty="0"/>
          </a:p>
        </p:txBody>
      </p:sp>
      <p:sp>
        <p:nvSpPr>
          <p:cNvPr id="305" name="Rectangle: Rounded Corners 101">
            <a:extLst>
              <a:ext uri="{FF2B5EF4-FFF2-40B4-BE49-F238E27FC236}">
                <a16:creationId xmlns:a16="http://schemas.microsoft.com/office/drawing/2014/main" id="{15CFD05D-2BE3-824C-4783-2FFC376B7724}"/>
              </a:ext>
            </a:extLst>
          </p:cNvPr>
          <p:cNvSpPr/>
          <p:nvPr/>
        </p:nvSpPr>
        <p:spPr>
          <a:xfrm>
            <a:off x="8276833" y="1940989"/>
            <a:ext cx="762240" cy="212302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43804EEB-F763-74E9-B6D8-1905F33735BB}"/>
              </a:ext>
            </a:extLst>
          </p:cNvPr>
          <p:cNvCxnSpPr>
            <a:cxnSpLocks/>
          </p:cNvCxnSpPr>
          <p:nvPr/>
        </p:nvCxnSpPr>
        <p:spPr>
          <a:xfrm>
            <a:off x="8296170" y="2738383"/>
            <a:ext cx="725870" cy="5477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TextBox 306">
            <a:extLst>
              <a:ext uri="{FF2B5EF4-FFF2-40B4-BE49-F238E27FC236}">
                <a16:creationId xmlns:a16="http://schemas.microsoft.com/office/drawing/2014/main" id="{9DD8AE43-051C-6907-436A-ABC813E6E484}"/>
              </a:ext>
            </a:extLst>
          </p:cNvPr>
          <p:cNvSpPr txBox="1"/>
          <p:nvPr/>
        </p:nvSpPr>
        <p:spPr>
          <a:xfrm>
            <a:off x="8232754" y="3425283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malignant</a:t>
            </a:r>
            <a:endParaRPr lang="en-US" sz="1200" dirty="0"/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67F597C8-CCF7-F4BF-AF78-881700B51776}"/>
              </a:ext>
            </a:extLst>
          </p:cNvPr>
          <p:cNvSpPr txBox="1"/>
          <p:nvPr/>
        </p:nvSpPr>
        <p:spPr>
          <a:xfrm>
            <a:off x="8359797" y="2181946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benign</a:t>
            </a:r>
            <a:endParaRPr lang="en-US" sz="1200" dirty="0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34EC88AC-14C2-F937-3107-D915D4D7BB67}"/>
              </a:ext>
            </a:extLst>
          </p:cNvPr>
          <p:cNvSpPr txBox="1"/>
          <p:nvPr/>
        </p:nvSpPr>
        <p:spPr>
          <a:xfrm rot="16200000">
            <a:off x="1221399" y="2888865"/>
            <a:ext cx="1282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ReLu</a:t>
            </a:r>
            <a:endParaRPr lang="en-US" sz="1200" dirty="0"/>
          </a:p>
        </p:txBody>
      </p:sp>
      <p:sp>
        <p:nvSpPr>
          <p:cNvPr id="310" name="Rectangle: Rounded Corners 63">
            <a:extLst>
              <a:ext uri="{FF2B5EF4-FFF2-40B4-BE49-F238E27FC236}">
                <a16:creationId xmlns:a16="http://schemas.microsoft.com/office/drawing/2014/main" id="{7BEB8355-EA80-C0F3-53D8-AE8259F643B5}"/>
              </a:ext>
            </a:extLst>
          </p:cNvPr>
          <p:cNvSpPr/>
          <p:nvPr/>
        </p:nvSpPr>
        <p:spPr>
          <a:xfrm>
            <a:off x="3822700" y="1939863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E71C0EAC-4886-0FF4-56E1-4C6763251D48}"/>
              </a:ext>
            </a:extLst>
          </p:cNvPr>
          <p:cNvSpPr txBox="1"/>
          <p:nvPr/>
        </p:nvSpPr>
        <p:spPr>
          <a:xfrm rot="16200000">
            <a:off x="3323538" y="2891380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12" name="Rectangle: Rounded Corners 67">
            <a:extLst>
              <a:ext uri="{FF2B5EF4-FFF2-40B4-BE49-F238E27FC236}">
                <a16:creationId xmlns:a16="http://schemas.microsoft.com/office/drawing/2014/main" id="{2B378EC6-1F92-F38D-DAD4-EF4EF1061341}"/>
              </a:ext>
            </a:extLst>
          </p:cNvPr>
          <p:cNvSpPr/>
          <p:nvPr/>
        </p:nvSpPr>
        <p:spPr>
          <a:xfrm>
            <a:off x="4157304" y="1941986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4B6F4C61-2324-3739-CEE5-69F7602D0CC6}"/>
              </a:ext>
            </a:extLst>
          </p:cNvPr>
          <p:cNvSpPr txBox="1"/>
          <p:nvPr/>
        </p:nvSpPr>
        <p:spPr>
          <a:xfrm rot="16200000">
            <a:off x="3518691" y="2851432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3</a:t>
            </a:r>
            <a:endParaRPr lang="en-US" sz="1200" dirty="0"/>
          </a:p>
        </p:txBody>
      </p:sp>
      <p:sp>
        <p:nvSpPr>
          <p:cNvPr id="314" name="Rectangle: Rounded Corners 63">
            <a:extLst>
              <a:ext uri="{FF2B5EF4-FFF2-40B4-BE49-F238E27FC236}">
                <a16:creationId xmlns:a16="http://schemas.microsoft.com/office/drawing/2014/main" id="{DEA2E083-0798-4075-62DD-E644278988A8}"/>
              </a:ext>
            </a:extLst>
          </p:cNvPr>
          <p:cNvSpPr/>
          <p:nvPr/>
        </p:nvSpPr>
        <p:spPr>
          <a:xfrm>
            <a:off x="4776029" y="1937324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88A6D21-7202-0CA0-B89D-3DA8BDE70694}"/>
              </a:ext>
            </a:extLst>
          </p:cNvPr>
          <p:cNvSpPr txBox="1"/>
          <p:nvPr/>
        </p:nvSpPr>
        <p:spPr>
          <a:xfrm rot="16200000">
            <a:off x="4276867" y="2888841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16" name="Rectangle: Rounded Corners 67">
            <a:extLst>
              <a:ext uri="{FF2B5EF4-FFF2-40B4-BE49-F238E27FC236}">
                <a16:creationId xmlns:a16="http://schemas.microsoft.com/office/drawing/2014/main" id="{28344442-3021-F87D-5686-BD19F927B5E7}"/>
              </a:ext>
            </a:extLst>
          </p:cNvPr>
          <p:cNvSpPr/>
          <p:nvPr/>
        </p:nvSpPr>
        <p:spPr>
          <a:xfrm>
            <a:off x="5120776" y="1939355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3804AA32-2E84-AF19-94A7-EEF79812B53E}"/>
              </a:ext>
            </a:extLst>
          </p:cNvPr>
          <p:cNvSpPr txBox="1"/>
          <p:nvPr/>
        </p:nvSpPr>
        <p:spPr>
          <a:xfrm rot="16200000">
            <a:off x="4482163" y="2848801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5</a:t>
            </a:r>
            <a:endParaRPr lang="en-US" sz="1200" dirty="0"/>
          </a:p>
        </p:txBody>
      </p:sp>
      <p:sp>
        <p:nvSpPr>
          <p:cNvPr id="318" name="Rectangle: Rounded Corners 63">
            <a:extLst>
              <a:ext uri="{FF2B5EF4-FFF2-40B4-BE49-F238E27FC236}">
                <a16:creationId xmlns:a16="http://schemas.microsoft.com/office/drawing/2014/main" id="{D397848F-7750-B72E-190D-5F11C123039B}"/>
              </a:ext>
            </a:extLst>
          </p:cNvPr>
          <p:cNvSpPr/>
          <p:nvPr/>
        </p:nvSpPr>
        <p:spPr>
          <a:xfrm>
            <a:off x="5733243" y="1948729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7AB72D25-BCEF-474A-85E0-A59A8292EFA7}"/>
              </a:ext>
            </a:extLst>
          </p:cNvPr>
          <p:cNvSpPr txBox="1"/>
          <p:nvPr/>
        </p:nvSpPr>
        <p:spPr>
          <a:xfrm rot="16200000">
            <a:off x="5234081" y="2900246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20" name="Rectangle: Rounded Corners 67">
            <a:extLst>
              <a:ext uri="{FF2B5EF4-FFF2-40B4-BE49-F238E27FC236}">
                <a16:creationId xmlns:a16="http://schemas.microsoft.com/office/drawing/2014/main" id="{92524C17-72EA-11EF-8263-AC03CFE6D906}"/>
              </a:ext>
            </a:extLst>
          </p:cNvPr>
          <p:cNvSpPr/>
          <p:nvPr/>
        </p:nvSpPr>
        <p:spPr>
          <a:xfrm>
            <a:off x="6093629" y="1950154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AB3322F-6999-89EC-3EF1-2E083443A8F5}"/>
              </a:ext>
            </a:extLst>
          </p:cNvPr>
          <p:cNvSpPr txBox="1"/>
          <p:nvPr/>
        </p:nvSpPr>
        <p:spPr>
          <a:xfrm rot="16200000">
            <a:off x="5455016" y="2859600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2</a:t>
            </a:r>
            <a:endParaRPr lang="en-US" sz="1200" dirty="0"/>
          </a:p>
        </p:txBody>
      </p:sp>
      <p:sp>
        <p:nvSpPr>
          <p:cNvPr id="322" name="Rectangle: Rounded Corners 20">
            <a:extLst>
              <a:ext uri="{FF2B5EF4-FFF2-40B4-BE49-F238E27FC236}">
                <a16:creationId xmlns:a16="http://schemas.microsoft.com/office/drawing/2014/main" id="{E79C77B1-5191-3D2C-1522-7068433E66CA}"/>
              </a:ext>
            </a:extLst>
          </p:cNvPr>
          <p:cNvSpPr/>
          <p:nvPr/>
        </p:nvSpPr>
        <p:spPr>
          <a:xfrm>
            <a:off x="7069091" y="1934660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E5DA52F5-ADEB-3100-D0CB-91BB2CB1C370}"/>
              </a:ext>
            </a:extLst>
          </p:cNvPr>
          <p:cNvSpPr txBox="1"/>
          <p:nvPr/>
        </p:nvSpPr>
        <p:spPr>
          <a:xfrm rot="16200000">
            <a:off x="6291570" y="2847881"/>
            <a:ext cx="184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Flattem</a:t>
            </a:r>
            <a:endParaRPr lang="en-US" sz="1200" dirty="0"/>
          </a:p>
        </p:txBody>
      </p:sp>
      <p:sp>
        <p:nvSpPr>
          <p:cNvPr id="324" name="Rectangle: Rounded Corners 20">
            <a:extLst>
              <a:ext uri="{FF2B5EF4-FFF2-40B4-BE49-F238E27FC236}">
                <a16:creationId xmlns:a16="http://schemas.microsoft.com/office/drawing/2014/main" id="{A2DAEDD4-2EC5-E1A0-8C28-C71DFBCE42AA}"/>
              </a:ext>
            </a:extLst>
          </p:cNvPr>
          <p:cNvSpPr/>
          <p:nvPr/>
        </p:nvSpPr>
        <p:spPr>
          <a:xfrm>
            <a:off x="6690913" y="1948390"/>
            <a:ext cx="276306" cy="21104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DF6BC83-8D05-2C1E-5566-6026511C4632}"/>
              </a:ext>
            </a:extLst>
          </p:cNvPr>
          <p:cNvSpPr txBox="1"/>
          <p:nvPr/>
        </p:nvSpPr>
        <p:spPr>
          <a:xfrm rot="16200000">
            <a:off x="5913392" y="2861611"/>
            <a:ext cx="184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AveragePooling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BF7EDE2D-9283-085D-56DF-FA4785122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>
            <a:extLst>
              <a:ext uri="{FF2B5EF4-FFF2-40B4-BE49-F238E27FC236}">
                <a16:creationId xmlns:a16="http://schemas.microsoft.com/office/drawing/2014/main" id="{4048A4DE-4796-8B89-28AB-8CA2752864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Models: VGG-16</a:t>
            </a:r>
            <a:endParaRPr dirty="0"/>
          </a:p>
        </p:txBody>
      </p:sp>
      <p:grpSp>
        <p:nvGrpSpPr>
          <p:cNvPr id="271" name="Google Shape;271;p32">
            <a:extLst>
              <a:ext uri="{FF2B5EF4-FFF2-40B4-BE49-F238E27FC236}">
                <a16:creationId xmlns:a16="http://schemas.microsoft.com/office/drawing/2014/main" id="{C63D8D31-7274-D56A-CB55-0A6C1356FED7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72" name="Google Shape;272;p32">
              <a:extLst>
                <a:ext uri="{FF2B5EF4-FFF2-40B4-BE49-F238E27FC236}">
                  <a16:creationId xmlns:a16="http://schemas.microsoft.com/office/drawing/2014/main" id="{02BA7B54-0E04-5A7F-EC9E-2FBB9DC4A183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>
              <a:extLst>
                <a:ext uri="{FF2B5EF4-FFF2-40B4-BE49-F238E27FC236}">
                  <a16:creationId xmlns:a16="http://schemas.microsoft.com/office/drawing/2014/main" id="{6024F27F-AE08-9AAA-2B56-C0C9A2D2B086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>
              <a:extLst>
                <a:ext uri="{FF2B5EF4-FFF2-40B4-BE49-F238E27FC236}">
                  <a16:creationId xmlns:a16="http://schemas.microsoft.com/office/drawing/2014/main" id="{76A2DE6C-6670-CCAF-AB5C-FF80D7878646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>
              <a:extLst>
                <a:ext uri="{FF2B5EF4-FFF2-40B4-BE49-F238E27FC236}">
                  <a16:creationId xmlns:a16="http://schemas.microsoft.com/office/drawing/2014/main" id="{C29D4832-6F7E-BEF1-5773-D9DAEEBD80A5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>
              <a:extLst>
                <a:ext uri="{FF2B5EF4-FFF2-40B4-BE49-F238E27FC236}">
                  <a16:creationId xmlns:a16="http://schemas.microsoft.com/office/drawing/2014/main" id="{48A020CA-3EAB-6839-5E9A-A07E6469044F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>
              <a:extLst>
                <a:ext uri="{FF2B5EF4-FFF2-40B4-BE49-F238E27FC236}">
                  <a16:creationId xmlns:a16="http://schemas.microsoft.com/office/drawing/2014/main" id="{FCEB3B7E-A10C-D581-4C72-1F858BA23786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Rectangle: Rounded Corners 20">
            <a:extLst>
              <a:ext uri="{FF2B5EF4-FFF2-40B4-BE49-F238E27FC236}">
                <a16:creationId xmlns:a16="http://schemas.microsoft.com/office/drawing/2014/main" id="{72A3E013-099A-FDBE-D7D1-B2B2DE594C14}"/>
              </a:ext>
            </a:extLst>
          </p:cNvPr>
          <p:cNvSpPr/>
          <p:nvPr/>
        </p:nvSpPr>
        <p:spPr>
          <a:xfrm>
            <a:off x="1309037" y="1943745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Rectangle: Rounded Corners 3">
            <a:extLst>
              <a:ext uri="{FF2B5EF4-FFF2-40B4-BE49-F238E27FC236}">
                <a16:creationId xmlns:a16="http://schemas.microsoft.com/office/drawing/2014/main" id="{821F125B-87F2-7D6E-62A1-3DB1B6E6C4D0}"/>
              </a:ext>
            </a:extLst>
          </p:cNvPr>
          <p:cNvSpPr/>
          <p:nvPr/>
        </p:nvSpPr>
        <p:spPr>
          <a:xfrm>
            <a:off x="214604" y="1940989"/>
            <a:ext cx="231062" cy="21644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3ED790-EF68-D827-5B2A-8576FBDA692A}"/>
              </a:ext>
            </a:extLst>
          </p:cNvPr>
          <p:cNvSpPr txBox="1"/>
          <p:nvPr/>
        </p:nvSpPr>
        <p:spPr>
          <a:xfrm rot="16200000">
            <a:off x="-283237" y="2908323"/>
            <a:ext cx="1222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InputLayer</a:t>
            </a:r>
            <a:endParaRPr lang="en-US" sz="1200" dirty="0"/>
          </a:p>
        </p:txBody>
      </p:sp>
      <p:sp>
        <p:nvSpPr>
          <p:cNvPr id="56" name="Rectangle: Rounded Corners 14">
            <a:extLst>
              <a:ext uri="{FF2B5EF4-FFF2-40B4-BE49-F238E27FC236}">
                <a16:creationId xmlns:a16="http://schemas.microsoft.com/office/drawing/2014/main" id="{CD16B30F-C9C1-C04D-0113-F96A70F4B64C}"/>
              </a:ext>
            </a:extLst>
          </p:cNvPr>
          <p:cNvSpPr/>
          <p:nvPr/>
        </p:nvSpPr>
        <p:spPr>
          <a:xfrm>
            <a:off x="719044" y="194411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42B094A-B6D7-A16E-E243-6539F13AB801}"/>
              </a:ext>
            </a:extLst>
          </p:cNvPr>
          <p:cNvSpPr txBox="1"/>
          <p:nvPr/>
        </p:nvSpPr>
        <p:spPr>
          <a:xfrm rot="16200000">
            <a:off x="387912" y="291140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33A5D0-5D0A-FC9E-81E5-4E6187C107DD}"/>
              </a:ext>
            </a:extLst>
          </p:cNvPr>
          <p:cNvSpPr txBox="1"/>
          <p:nvPr/>
        </p:nvSpPr>
        <p:spPr>
          <a:xfrm rot="16200000">
            <a:off x="621012" y="2911132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FC3BEF-600C-EC93-E2EC-916EEAE2206D}"/>
              </a:ext>
            </a:extLst>
          </p:cNvPr>
          <p:cNvSpPr txBox="1"/>
          <p:nvPr/>
        </p:nvSpPr>
        <p:spPr>
          <a:xfrm>
            <a:off x="766075" y="4204026"/>
            <a:ext cx="764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1</a:t>
            </a:r>
            <a:endParaRPr 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FB4014-8DE3-F7CD-A123-8A527ED7890D}"/>
              </a:ext>
            </a:extLst>
          </p:cNvPr>
          <p:cNvSpPr txBox="1"/>
          <p:nvPr/>
        </p:nvSpPr>
        <p:spPr>
          <a:xfrm>
            <a:off x="1874221" y="4201041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2</a:t>
            </a:r>
            <a:endParaRPr lang="en-US" sz="1200" dirty="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5683BDA-84E6-2E04-5ACB-6E3C4C275493}"/>
              </a:ext>
            </a:extLst>
          </p:cNvPr>
          <p:cNvSpPr txBox="1"/>
          <p:nvPr/>
        </p:nvSpPr>
        <p:spPr>
          <a:xfrm>
            <a:off x="3171868" y="4193350"/>
            <a:ext cx="786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3</a:t>
            </a:r>
            <a:endParaRPr lang="en-US" sz="1200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4CD3A609-7135-E4C2-2FDE-A299BDE6AC15}"/>
              </a:ext>
            </a:extLst>
          </p:cNvPr>
          <p:cNvSpPr txBox="1"/>
          <p:nvPr/>
        </p:nvSpPr>
        <p:spPr>
          <a:xfrm>
            <a:off x="4688175" y="4182619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4</a:t>
            </a:r>
            <a:endParaRPr lang="en-US" sz="1200" dirty="0"/>
          </a:p>
        </p:txBody>
      </p:sp>
      <p:sp>
        <p:nvSpPr>
          <p:cNvPr id="266" name="Rectangle: Rounded Corners 99">
            <a:extLst>
              <a:ext uri="{FF2B5EF4-FFF2-40B4-BE49-F238E27FC236}">
                <a16:creationId xmlns:a16="http://schemas.microsoft.com/office/drawing/2014/main" id="{78F5298A-F799-D3CB-E8F0-A87B6E4B6E2C}"/>
              </a:ext>
            </a:extLst>
          </p:cNvPr>
          <p:cNvSpPr/>
          <p:nvPr/>
        </p:nvSpPr>
        <p:spPr>
          <a:xfrm>
            <a:off x="7923918" y="1918433"/>
            <a:ext cx="20579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767C388-30CC-0312-BA42-97A7473CEC1F}"/>
              </a:ext>
            </a:extLst>
          </p:cNvPr>
          <p:cNvSpPr txBox="1"/>
          <p:nvPr/>
        </p:nvSpPr>
        <p:spPr>
          <a:xfrm rot="16200000">
            <a:off x="7332753" y="2606350"/>
            <a:ext cx="1420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Sigmoid</a:t>
            </a:r>
            <a:endParaRPr lang="en-US" sz="1200" dirty="0"/>
          </a:p>
        </p:txBody>
      </p:sp>
      <p:sp>
        <p:nvSpPr>
          <p:cNvPr id="268" name="Rectangle: Rounded Corners 101">
            <a:extLst>
              <a:ext uri="{FF2B5EF4-FFF2-40B4-BE49-F238E27FC236}">
                <a16:creationId xmlns:a16="http://schemas.microsoft.com/office/drawing/2014/main" id="{7F2DA0F3-8532-B678-2DC4-A3EF407DB2EC}"/>
              </a:ext>
            </a:extLst>
          </p:cNvPr>
          <p:cNvSpPr/>
          <p:nvPr/>
        </p:nvSpPr>
        <p:spPr>
          <a:xfrm>
            <a:off x="8276833" y="1940989"/>
            <a:ext cx="762240" cy="212302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82C535C5-FB46-10B4-48D6-56A756DE0E2C}"/>
              </a:ext>
            </a:extLst>
          </p:cNvPr>
          <p:cNvCxnSpPr>
            <a:cxnSpLocks/>
          </p:cNvCxnSpPr>
          <p:nvPr/>
        </p:nvCxnSpPr>
        <p:spPr>
          <a:xfrm>
            <a:off x="8296170" y="2738383"/>
            <a:ext cx="725870" cy="5477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828ADA7D-2D2B-B75C-C15E-3D601746841A}"/>
              </a:ext>
            </a:extLst>
          </p:cNvPr>
          <p:cNvSpPr txBox="1"/>
          <p:nvPr/>
        </p:nvSpPr>
        <p:spPr>
          <a:xfrm>
            <a:off x="8232754" y="3425283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malignant</a:t>
            </a:r>
            <a:endParaRPr lang="en-US" sz="12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3C0C91B5-978D-2AFA-BDA0-2DF0001D8F48}"/>
              </a:ext>
            </a:extLst>
          </p:cNvPr>
          <p:cNvSpPr txBox="1"/>
          <p:nvPr/>
        </p:nvSpPr>
        <p:spPr>
          <a:xfrm>
            <a:off x="8359797" y="2181946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benign</a:t>
            </a:r>
            <a:endParaRPr lang="en-US" sz="1200" dirty="0"/>
          </a:p>
        </p:txBody>
      </p:sp>
      <p:sp>
        <p:nvSpPr>
          <p:cNvPr id="292" name="Rectangle: Rounded Corners 20">
            <a:extLst>
              <a:ext uri="{FF2B5EF4-FFF2-40B4-BE49-F238E27FC236}">
                <a16:creationId xmlns:a16="http://schemas.microsoft.com/office/drawing/2014/main" id="{FEE6E9E1-5654-1944-4067-0A7D3771A089}"/>
              </a:ext>
            </a:extLst>
          </p:cNvPr>
          <p:cNvSpPr/>
          <p:nvPr/>
        </p:nvSpPr>
        <p:spPr>
          <a:xfrm>
            <a:off x="7576969" y="190914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11DEC01F-665A-E06D-F85D-A0E1CD700FE0}"/>
              </a:ext>
            </a:extLst>
          </p:cNvPr>
          <p:cNvSpPr txBox="1"/>
          <p:nvPr/>
        </p:nvSpPr>
        <p:spPr>
          <a:xfrm rot="16200000">
            <a:off x="6753282" y="2852846"/>
            <a:ext cx="1889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Flattem</a:t>
            </a:r>
            <a:endParaRPr lang="en-US" sz="1200" dirty="0"/>
          </a:p>
        </p:txBody>
      </p:sp>
      <p:sp>
        <p:nvSpPr>
          <p:cNvPr id="296" name="Rectangle: Rounded Corners 14">
            <a:extLst>
              <a:ext uri="{FF2B5EF4-FFF2-40B4-BE49-F238E27FC236}">
                <a16:creationId xmlns:a16="http://schemas.microsoft.com/office/drawing/2014/main" id="{6520EA87-901B-34C0-4E53-D2F45FE0DFF4}"/>
              </a:ext>
            </a:extLst>
          </p:cNvPr>
          <p:cNvSpPr/>
          <p:nvPr/>
        </p:nvSpPr>
        <p:spPr>
          <a:xfrm>
            <a:off x="1012577" y="194411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2E4611D8-EF31-03F7-A6CF-17A29DAC4D71}"/>
              </a:ext>
            </a:extLst>
          </p:cNvPr>
          <p:cNvSpPr txBox="1"/>
          <p:nvPr/>
        </p:nvSpPr>
        <p:spPr>
          <a:xfrm rot="16200000">
            <a:off x="681445" y="291140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0" name="Rectangle: Rounded Corners 20">
            <a:extLst>
              <a:ext uri="{FF2B5EF4-FFF2-40B4-BE49-F238E27FC236}">
                <a16:creationId xmlns:a16="http://schemas.microsoft.com/office/drawing/2014/main" id="{C333836F-176A-3F58-F3F6-6A1B71171A40}"/>
              </a:ext>
            </a:extLst>
          </p:cNvPr>
          <p:cNvSpPr/>
          <p:nvPr/>
        </p:nvSpPr>
        <p:spPr>
          <a:xfrm>
            <a:off x="3897695" y="1933069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1" name="Rectangle: Rounded Corners 14">
            <a:extLst>
              <a:ext uri="{FF2B5EF4-FFF2-40B4-BE49-F238E27FC236}">
                <a16:creationId xmlns:a16="http://schemas.microsoft.com/office/drawing/2014/main" id="{DF2E6FE6-B6E4-F561-E7D8-A49100565B40}"/>
              </a:ext>
            </a:extLst>
          </p:cNvPr>
          <p:cNvSpPr/>
          <p:nvPr/>
        </p:nvSpPr>
        <p:spPr>
          <a:xfrm>
            <a:off x="3287708" y="1942400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B990742-9C9A-5135-6311-324019DABEAB}"/>
              </a:ext>
            </a:extLst>
          </p:cNvPr>
          <p:cNvSpPr txBox="1"/>
          <p:nvPr/>
        </p:nvSpPr>
        <p:spPr>
          <a:xfrm rot="16200000">
            <a:off x="2956576" y="2909689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EC434354-2F5B-1FA4-EAA4-12F2FF2F4F1A}"/>
              </a:ext>
            </a:extLst>
          </p:cNvPr>
          <p:cNvSpPr txBox="1"/>
          <p:nvPr/>
        </p:nvSpPr>
        <p:spPr>
          <a:xfrm rot="16200000">
            <a:off x="3209670" y="2900456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14" name="Rectangle: Rounded Corners 14">
            <a:extLst>
              <a:ext uri="{FF2B5EF4-FFF2-40B4-BE49-F238E27FC236}">
                <a16:creationId xmlns:a16="http://schemas.microsoft.com/office/drawing/2014/main" id="{21FB1025-13E1-3505-39C8-7BA36800A795}"/>
              </a:ext>
            </a:extLst>
          </p:cNvPr>
          <p:cNvSpPr/>
          <p:nvPr/>
        </p:nvSpPr>
        <p:spPr>
          <a:xfrm>
            <a:off x="3588893" y="1931658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64782321-53CD-5BBD-6952-5B83A391C7CC}"/>
              </a:ext>
            </a:extLst>
          </p:cNvPr>
          <p:cNvSpPr txBox="1"/>
          <p:nvPr/>
        </p:nvSpPr>
        <p:spPr>
          <a:xfrm rot="16200000">
            <a:off x="3257761" y="2898947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6" name="Rectangle: Rounded Corners 14">
            <a:extLst>
              <a:ext uri="{FF2B5EF4-FFF2-40B4-BE49-F238E27FC236}">
                <a16:creationId xmlns:a16="http://schemas.microsoft.com/office/drawing/2014/main" id="{4610798C-5575-9D33-CF9A-8D9BD233B97D}"/>
              </a:ext>
            </a:extLst>
          </p:cNvPr>
          <p:cNvSpPr/>
          <p:nvPr/>
        </p:nvSpPr>
        <p:spPr>
          <a:xfrm>
            <a:off x="2973058" y="193024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62CBB0A5-31E8-6259-F9C4-63EAD573AE88}"/>
              </a:ext>
            </a:extLst>
          </p:cNvPr>
          <p:cNvSpPr txBox="1"/>
          <p:nvPr/>
        </p:nvSpPr>
        <p:spPr>
          <a:xfrm rot="16200000">
            <a:off x="2641926" y="289753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34" name="Rectangle: Rounded Corners 20">
            <a:extLst>
              <a:ext uri="{FF2B5EF4-FFF2-40B4-BE49-F238E27FC236}">
                <a16:creationId xmlns:a16="http://schemas.microsoft.com/office/drawing/2014/main" id="{931D435E-9C5E-09E4-2912-A7F17491015A}"/>
              </a:ext>
            </a:extLst>
          </p:cNvPr>
          <p:cNvSpPr/>
          <p:nvPr/>
        </p:nvSpPr>
        <p:spPr>
          <a:xfrm>
            <a:off x="2413216" y="1948933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5" name="Rectangle: Rounded Corners 14">
            <a:extLst>
              <a:ext uri="{FF2B5EF4-FFF2-40B4-BE49-F238E27FC236}">
                <a16:creationId xmlns:a16="http://schemas.microsoft.com/office/drawing/2014/main" id="{9D7DAD95-CC32-6FBE-099B-5095BCA4AEF6}"/>
              </a:ext>
            </a:extLst>
          </p:cNvPr>
          <p:cNvSpPr/>
          <p:nvPr/>
        </p:nvSpPr>
        <p:spPr>
          <a:xfrm>
            <a:off x="1823223" y="1949299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1535EA11-6ADD-E76E-9CD4-043605CE20BB}"/>
              </a:ext>
            </a:extLst>
          </p:cNvPr>
          <p:cNvSpPr txBox="1"/>
          <p:nvPr/>
        </p:nvSpPr>
        <p:spPr>
          <a:xfrm rot="16200000">
            <a:off x="1492091" y="2916588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BD2E4A8-F661-E5BC-D91B-B0E918B9B980}"/>
              </a:ext>
            </a:extLst>
          </p:cNvPr>
          <p:cNvSpPr txBox="1"/>
          <p:nvPr/>
        </p:nvSpPr>
        <p:spPr>
          <a:xfrm rot="16200000">
            <a:off x="1725191" y="2916320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38" name="Rectangle: Rounded Corners 14">
            <a:extLst>
              <a:ext uri="{FF2B5EF4-FFF2-40B4-BE49-F238E27FC236}">
                <a16:creationId xmlns:a16="http://schemas.microsoft.com/office/drawing/2014/main" id="{E13F9D57-D108-11D5-7691-650B2F9D0DE2}"/>
              </a:ext>
            </a:extLst>
          </p:cNvPr>
          <p:cNvSpPr/>
          <p:nvPr/>
        </p:nvSpPr>
        <p:spPr>
          <a:xfrm>
            <a:off x="2116756" y="1949299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F61D784B-FF60-9646-F456-1B0F3A3772C3}"/>
              </a:ext>
            </a:extLst>
          </p:cNvPr>
          <p:cNvSpPr txBox="1"/>
          <p:nvPr/>
        </p:nvSpPr>
        <p:spPr>
          <a:xfrm rot="16200000">
            <a:off x="1785624" y="2916588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0" name="Rectangle: Rounded Corners 20">
            <a:extLst>
              <a:ext uri="{FF2B5EF4-FFF2-40B4-BE49-F238E27FC236}">
                <a16:creationId xmlns:a16="http://schemas.microsoft.com/office/drawing/2014/main" id="{B9133910-144E-28EC-7384-1CD3F9861141}"/>
              </a:ext>
            </a:extLst>
          </p:cNvPr>
          <p:cNvSpPr/>
          <p:nvPr/>
        </p:nvSpPr>
        <p:spPr>
          <a:xfrm>
            <a:off x="5386966" y="1918433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1" name="Rectangle: Rounded Corners 14">
            <a:extLst>
              <a:ext uri="{FF2B5EF4-FFF2-40B4-BE49-F238E27FC236}">
                <a16:creationId xmlns:a16="http://schemas.microsoft.com/office/drawing/2014/main" id="{90F734D2-4591-BCA5-1AE9-34EB4E541D37}"/>
              </a:ext>
            </a:extLst>
          </p:cNvPr>
          <p:cNvSpPr/>
          <p:nvPr/>
        </p:nvSpPr>
        <p:spPr>
          <a:xfrm>
            <a:off x="4776979" y="1927764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043A1A1D-27F1-D8CF-4294-12DF9F1655D5}"/>
              </a:ext>
            </a:extLst>
          </p:cNvPr>
          <p:cNvSpPr txBox="1"/>
          <p:nvPr/>
        </p:nvSpPr>
        <p:spPr>
          <a:xfrm rot="16200000">
            <a:off x="4445847" y="2895053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7C315492-CACF-BB37-9B2D-E8D5F0100ADA}"/>
              </a:ext>
            </a:extLst>
          </p:cNvPr>
          <p:cNvSpPr txBox="1"/>
          <p:nvPr/>
        </p:nvSpPr>
        <p:spPr>
          <a:xfrm rot="16200000">
            <a:off x="4698941" y="2885820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44" name="Rectangle: Rounded Corners 14">
            <a:extLst>
              <a:ext uri="{FF2B5EF4-FFF2-40B4-BE49-F238E27FC236}">
                <a16:creationId xmlns:a16="http://schemas.microsoft.com/office/drawing/2014/main" id="{8B342858-E070-662B-DCE2-CF82DF3A703C}"/>
              </a:ext>
            </a:extLst>
          </p:cNvPr>
          <p:cNvSpPr/>
          <p:nvPr/>
        </p:nvSpPr>
        <p:spPr>
          <a:xfrm>
            <a:off x="5078164" y="1917022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8340D0DD-FD14-D181-C953-7C3ABE931FA9}"/>
              </a:ext>
            </a:extLst>
          </p:cNvPr>
          <p:cNvSpPr txBox="1"/>
          <p:nvPr/>
        </p:nvSpPr>
        <p:spPr>
          <a:xfrm rot="16200000">
            <a:off x="4747032" y="2884311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6" name="Rectangle: Rounded Corners 14">
            <a:extLst>
              <a:ext uri="{FF2B5EF4-FFF2-40B4-BE49-F238E27FC236}">
                <a16:creationId xmlns:a16="http://schemas.microsoft.com/office/drawing/2014/main" id="{37D662CC-EF4B-EACA-1A93-ABC1A47B68A0}"/>
              </a:ext>
            </a:extLst>
          </p:cNvPr>
          <p:cNvSpPr/>
          <p:nvPr/>
        </p:nvSpPr>
        <p:spPr>
          <a:xfrm>
            <a:off x="4462329" y="1915605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EF63E08-BB01-4838-EDB8-55B44F39F141}"/>
              </a:ext>
            </a:extLst>
          </p:cNvPr>
          <p:cNvSpPr txBox="1"/>
          <p:nvPr/>
        </p:nvSpPr>
        <p:spPr>
          <a:xfrm rot="16200000">
            <a:off x="4131197" y="2882894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8" name="Rectangle: Rounded Corners 20">
            <a:extLst>
              <a:ext uri="{FF2B5EF4-FFF2-40B4-BE49-F238E27FC236}">
                <a16:creationId xmlns:a16="http://schemas.microsoft.com/office/drawing/2014/main" id="{DECCFC08-FE3F-D6E4-6A56-368874DFC091}"/>
              </a:ext>
            </a:extLst>
          </p:cNvPr>
          <p:cNvSpPr/>
          <p:nvPr/>
        </p:nvSpPr>
        <p:spPr>
          <a:xfrm>
            <a:off x="6921432" y="1917016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9" name="Rectangle: Rounded Corners 14">
            <a:extLst>
              <a:ext uri="{FF2B5EF4-FFF2-40B4-BE49-F238E27FC236}">
                <a16:creationId xmlns:a16="http://schemas.microsoft.com/office/drawing/2014/main" id="{4A5245C8-5AB4-1A54-29BC-EC3D1B82ADAB}"/>
              </a:ext>
            </a:extLst>
          </p:cNvPr>
          <p:cNvSpPr/>
          <p:nvPr/>
        </p:nvSpPr>
        <p:spPr>
          <a:xfrm>
            <a:off x="6311445" y="1926347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8518E579-5EC7-6CC0-40FB-ED430644EC52}"/>
              </a:ext>
            </a:extLst>
          </p:cNvPr>
          <p:cNvSpPr txBox="1"/>
          <p:nvPr/>
        </p:nvSpPr>
        <p:spPr>
          <a:xfrm rot="16200000">
            <a:off x="5980313" y="2893636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8C5E1AF3-2A77-0CB4-A587-21AD31A9A0D1}"/>
              </a:ext>
            </a:extLst>
          </p:cNvPr>
          <p:cNvSpPr txBox="1"/>
          <p:nvPr/>
        </p:nvSpPr>
        <p:spPr>
          <a:xfrm rot="16200000">
            <a:off x="6233407" y="2884403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52" name="Rectangle: Rounded Corners 14">
            <a:extLst>
              <a:ext uri="{FF2B5EF4-FFF2-40B4-BE49-F238E27FC236}">
                <a16:creationId xmlns:a16="http://schemas.microsoft.com/office/drawing/2014/main" id="{EBBBF28E-C63E-0187-7DFF-A7F405BED234}"/>
              </a:ext>
            </a:extLst>
          </p:cNvPr>
          <p:cNvSpPr/>
          <p:nvPr/>
        </p:nvSpPr>
        <p:spPr>
          <a:xfrm>
            <a:off x="6612630" y="1915605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169C59D3-D133-ABEB-D279-F1390FC8FB90}"/>
              </a:ext>
            </a:extLst>
          </p:cNvPr>
          <p:cNvSpPr txBox="1"/>
          <p:nvPr/>
        </p:nvSpPr>
        <p:spPr>
          <a:xfrm rot="16200000">
            <a:off x="6281498" y="2882894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4" name="Rectangle: Rounded Corners 14">
            <a:extLst>
              <a:ext uri="{FF2B5EF4-FFF2-40B4-BE49-F238E27FC236}">
                <a16:creationId xmlns:a16="http://schemas.microsoft.com/office/drawing/2014/main" id="{6E1A5158-DED4-BD1C-C360-11585F832040}"/>
              </a:ext>
            </a:extLst>
          </p:cNvPr>
          <p:cNvSpPr/>
          <p:nvPr/>
        </p:nvSpPr>
        <p:spPr>
          <a:xfrm>
            <a:off x="5996795" y="1914188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7E9E34EF-5C08-F459-10DB-DF3E1F905306}"/>
              </a:ext>
            </a:extLst>
          </p:cNvPr>
          <p:cNvSpPr txBox="1"/>
          <p:nvPr/>
        </p:nvSpPr>
        <p:spPr>
          <a:xfrm rot="16200000">
            <a:off x="5665663" y="2881477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9DCFC264-67EC-D11F-D6FA-FD3992539221}"/>
              </a:ext>
            </a:extLst>
          </p:cNvPr>
          <p:cNvSpPr txBox="1"/>
          <p:nvPr/>
        </p:nvSpPr>
        <p:spPr>
          <a:xfrm>
            <a:off x="6214484" y="4184645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7203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Preprocessing</a:t>
            </a:r>
            <a:endParaRPr dirty="0"/>
          </a:p>
        </p:txBody>
      </p:sp>
      <p:grpSp>
        <p:nvGrpSpPr>
          <p:cNvPr id="837" name="Google Shape;837;p50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50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looking in the mirror having neck pain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Close-up woman experiencing pain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 with a tooth pain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Close-up woman taking pills at office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with headache on couch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with runny nose staying under blankets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01D45-7552-016A-7FA4-F009BD85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Preprocessing</a:t>
            </a:r>
            <a:r>
              <a:rPr lang="de-DE" dirty="0"/>
              <a:t> - </a:t>
            </a:r>
            <a:r>
              <a:rPr lang="de-DE" dirty="0" err="1"/>
              <a:t>resizing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21E088-84EF-6F64-5C6D-0420BFDADE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de-DE" dirty="0"/>
          </a:p>
        </p:txBody>
      </p:sp>
      <p:grpSp>
        <p:nvGrpSpPr>
          <p:cNvPr id="4" name="Google Shape;837;p50">
            <a:extLst>
              <a:ext uri="{FF2B5EF4-FFF2-40B4-BE49-F238E27FC236}">
                <a16:creationId xmlns:a16="http://schemas.microsoft.com/office/drawing/2014/main" id="{5D590D4F-9985-2DAE-0FE8-97994985B1A0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5" name="Google Shape;838;p50">
              <a:extLst>
                <a:ext uri="{FF2B5EF4-FFF2-40B4-BE49-F238E27FC236}">
                  <a16:creationId xmlns:a16="http://schemas.microsoft.com/office/drawing/2014/main" id="{6FC58FC1-6906-2060-E53D-762079565847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9;p50">
              <a:extLst>
                <a:ext uri="{FF2B5EF4-FFF2-40B4-BE49-F238E27FC236}">
                  <a16:creationId xmlns:a16="http://schemas.microsoft.com/office/drawing/2014/main" id="{2408DFA8-884B-39E6-71F2-761F4A9D234F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0;p50">
              <a:extLst>
                <a:ext uri="{FF2B5EF4-FFF2-40B4-BE49-F238E27FC236}">
                  <a16:creationId xmlns:a16="http://schemas.microsoft.com/office/drawing/2014/main" id="{0017A190-7A2A-7488-0D7A-4B343A405A5A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41;p50">
              <a:extLst>
                <a:ext uri="{FF2B5EF4-FFF2-40B4-BE49-F238E27FC236}">
                  <a16:creationId xmlns:a16="http://schemas.microsoft.com/office/drawing/2014/main" id="{CF76225E-CC8E-9442-E470-40F2BAA95EA0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42;p50">
              <a:extLst>
                <a:ext uri="{FF2B5EF4-FFF2-40B4-BE49-F238E27FC236}">
                  <a16:creationId xmlns:a16="http://schemas.microsoft.com/office/drawing/2014/main" id="{17CB47DE-8B93-1D6D-1C16-C736EA8399F6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43;p50">
              <a:extLst>
                <a:ext uri="{FF2B5EF4-FFF2-40B4-BE49-F238E27FC236}">
                  <a16:creationId xmlns:a16="http://schemas.microsoft.com/office/drawing/2014/main" id="{531BD01F-77F0-C4CB-7A9A-FAD33DBB63B6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Grafik 11" descr="Ein Bild, das Screenshot, monochrom, Schwarzweiß, Röntgenfilm enthält.&#10;&#10;Automatisch generierte Beschreibung">
            <a:extLst>
              <a:ext uri="{FF2B5EF4-FFF2-40B4-BE49-F238E27FC236}">
                <a16:creationId xmlns:a16="http://schemas.microsoft.com/office/drawing/2014/main" id="{248B064B-A4D7-F8FE-CC63-A0EC77C57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47" y="1796143"/>
            <a:ext cx="1932643" cy="269661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F3FE203-47BA-E639-7988-8786F7A6A9DA}"/>
              </a:ext>
            </a:extLst>
          </p:cNvPr>
          <p:cNvSpPr txBox="1"/>
          <p:nvPr/>
        </p:nvSpPr>
        <p:spPr>
          <a:xfrm>
            <a:off x="1026898" y="1332540"/>
            <a:ext cx="1493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-DE" sz="1500" dirty="0">
                <a:solidFill>
                  <a:srgbClr val="5565C8"/>
                </a:solidFill>
                <a:latin typeface="Raleway" pitchFamily="2" charset="0"/>
              </a:rPr>
              <a:t>Original </a:t>
            </a:r>
            <a:r>
              <a:rPr lang="de-DE" sz="1500" dirty="0" err="1">
                <a:solidFill>
                  <a:srgbClr val="5565C8"/>
                </a:solidFill>
                <a:latin typeface="Raleway" pitchFamily="2" charset="0"/>
              </a:rPr>
              <a:t>image</a:t>
            </a:r>
            <a:endParaRPr lang="en-GB" sz="1500" dirty="0">
              <a:solidFill>
                <a:srgbClr val="5565C8"/>
              </a:solidFill>
              <a:latin typeface="Raleway" pitchFamily="2" charset="0"/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D85ED23-B293-64F1-CDBD-08ED5FF35FD6}"/>
              </a:ext>
            </a:extLst>
          </p:cNvPr>
          <p:cNvCxnSpPr>
            <a:cxnSpLocks/>
          </p:cNvCxnSpPr>
          <p:nvPr/>
        </p:nvCxnSpPr>
        <p:spPr>
          <a:xfrm>
            <a:off x="3224893" y="2196193"/>
            <a:ext cx="16002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A878694-9665-85F3-006D-4274BDE7E95D}"/>
              </a:ext>
            </a:extLst>
          </p:cNvPr>
          <p:cNvCxnSpPr>
            <a:cxnSpLocks/>
          </p:cNvCxnSpPr>
          <p:nvPr/>
        </p:nvCxnSpPr>
        <p:spPr>
          <a:xfrm>
            <a:off x="3224893" y="3516085"/>
            <a:ext cx="16002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F114CB0D-76D4-6D09-35C9-DEB983FD464A}"/>
              </a:ext>
            </a:extLst>
          </p:cNvPr>
          <p:cNvSpPr txBox="1"/>
          <p:nvPr/>
        </p:nvSpPr>
        <p:spPr>
          <a:xfrm>
            <a:off x="3128033" y="1752351"/>
            <a:ext cx="1551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 err="1">
                <a:solidFill>
                  <a:srgbClr val="5565C8"/>
                </a:solidFill>
                <a:latin typeface="Raleway" pitchFamily="2" charset="0"/>
              </a:rPr>
              <a:t>Skimage</a:t>
            </a:r>
            <a:r>
              <a:rPr lang="de-DE" sz="1500" dirty="0">
                <a:solidFill>
                  <a:srgbClr val="5565C8"/>
                </a:solidFill>
                <a:latin typeface="Raleway" pitchFamily="2" charset="0"/>
              </a:rPr>
              <a:t> </a:t>
            </a:r>
            <a:r>
              <a:rPr lang="de-DE" sz="1500" dirty="0" err="1">
                <a:solidFill>
                  <a:srgbClr val="5565C8"/>
                </a:solidFill>
                <a:latin typeface="Raleway" pitchFamily="2" charset="0"/>
              </a:rPr>
              <a:t>resize</a:t>
            </a:r>
            <a:endParaRPr lang="en-GB" sz="1500" dirty="0">
              <a:solidFill>
                <a:srgbClr val="5565C8"/>
              </a:solidFill>
              <a:latin typeface="Raleway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D0565BB-462E-44DA-D514-02A4B5FA008C}"/>
              </a:ext>
            </a:extLst>
          </p:cNvPr>
          <p:cNvSpPr txBox="1"/>
          <p:nvPr/>
        </p:nvSpPr>
        <p:spPr>
          <a:xfrm>
            <a:off x="3085654" y="3675459"/>
            <a:ext cx="2143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>
                <a:solidFill>
                  <a:srgbClr val="5565C8"/>
                </a:solidFill>
                <a:latin typeface="Raleway" pitchFamily="2" charset="0"/>
              </a:rPr>
              <a:t>Keeping </a:t>
            </a:r>
            <a:r>
              <a:rPr lang="de-DE" sz="1500" dirty="0" err="1">
                <a:solidFill>
                  <a:srgbClr val="5565C8"/>
                </a:solidFill>
                <a:latin typeface="Raleway" pitchFamily="2" charset="0"/>
              </a:rPr>
              <a:t>aspect</a:t>
            </a:r>
            <a:r>
              <a:rPr lang="de-DE" sz="1500" dirty="0">
                <a:solidFill>
                  <a:srgbClr val="5565C8"/>
                </a:solidFill>
                <a:latin typeface="Raleway" pitchFamily="2" charset="0"/>
              </a:rPr>
              <a:t> </a:t>
            </a:r>
            <a:r>
              <a:rPr lang="de-DE" sz="1500" dirty="0" err="1">
                <a:solidFill>
                  <a:srgbClr val="5565C8"/>
                </a:solidFill>
                <a:latin typeface="Raleway" pitchFamily="2" charset="0"/>
              </a:rPr>
              <a:t>ratio</a:t>
            </a:r>
            <a:endParaRPr lang="en-GB" sz="1500" dirty="0">
              <a:solidFill>
                <a:srgbClr val="5565C8"/>
              </a:solidFill>
              <a:latin typeface="Raleway" pitchFamily="2" charset="0"/>
            </a:endParaRPr>
          </a:p>
        </p:txBody>
      </p:sp>
      <p:pic>
        <p:nvPicPr>
          <p:cNvPr id="25" name="Grafik 24" descr="Ein Bild, das Screenshot, Schwarz, medizinische Bildgebung enthält.&#10;&#10;Automatisch generierte Beschreibung">
            <a:extLst>
              <a:ext uri="{FF2B5EF4-FFF2-40B4-BE49-F238E27FC236}">
                <a16:creationId xmlns:a16="http://schemas.microsoft.com/office/drawing/2014/main" id="{A6100F85-65D3-0C1E-F765-64694A00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676" y="2877378"/>
            <a:ext cx="1969447" cy="1969447"/>
          </a:xfrm>
          <a:prstGeom prst="rect">
            <a:avLst/>
          </a:prstGeom>
        </p:spPr>
      </p:pic>
      <p:pic>
        <p:nvPicPr>
          <p:cNvPr id="27" name="Grafik 26" descr="Ein Bild, das monochrom, Mond, Schwarzweiß, Astronomie enthält.&#10;&#10;Automatisch generierte Beschreibung">
            <a:extLst>
              <a:ext uri="{FF2B5EF4-FFF2-40B4-BE49-F238E27FC236}">
                <a16:creationId xmlns:a16="http://schemas.microsoft.com/office/drawing/2014/main" id="{7C645164-A23A-7DA7-8CD0-5C7143F14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117" y="1328117"/>
            <a:ext cx="1969447" cy="196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21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FF4022D9-5452-4751-C393-FA26EAAEE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690A4449-0250-3E5A-D3F6-8132B4EA4D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996AD5D7-98D8-4ADE-552F-4F5E1651C433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4546C42A-8F03-8DC1-5769-622B5D1DDAC8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E26A7960-1FE9-1181-21BF-F93AC237B0CA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B4C0738B-C8B7-36B4-1CE1-8C3B3E7048B8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7B107FD3-E5A6-2825-4406-E69FE530256A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4CD1C299-4823-4645-AEE8-72B6E641D8EB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D27BE45B-9B5D-4BE9-868A-A2019ED47E1D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50">
            <a:extLst>
              <a:ext uri="{FF2B5EF4-FFF2-40B4-BE49-F238E27FC236}">
                <a16:creationId xmlns:a16="http://schemas.microsoft.com/office/drawing/2014/main" id="{09633E7C-EAC1-59A4-EE21-BC69A0C16B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8025" y="1235614"/>
            <a:ext cx="6844570" cy="3069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" name="Grafik 2" descr="Ein Bild, das Schwarz, Screenshot enthält.&#10;&#10;Automatisch generierte Beschreibung">
            <a:extLst>
              <a:ext uri="{FF2B5EF4-FFF2-40B4-BE49-F238E27FC236}">
                <a16:creationId xmlns:a16="http://schemas.microsoft.com/office/drawing/2014/main" id="{689F3DFF-ACB6-0804-4D2B-8D8740825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266" y="3333222"/>
            <a:ext cx="1195911" cy="1195911"/>
          </a:xfrm>
          <a:prstGeom prst="rect">
            <a:avLst/>
          </a:prstGeom>
        </p:spPr>
      </p:pic>
      <p:pic>
        <p:nvPicPr>
          <p:cNvPr id="5" name="Grafik 4" descr="Ein Bild, das medizinische Bildgebung, Radiologie, Schwarz, Röntgenfilm enthält.&#10;&#10;Automatisch generierte Beschreibung">
            <a:extLst>
              <a:ext uri="{FF2B5EF4-FFF2-40B4-BE49-F238E27FC236}">
                <a16:creationId xmlns:a16="http://schemas.microsoft.com/office/drawing/2014/main" id="{E4EB2C7C-0600-FBCE-BA35-A870E10FB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102" y="2042320"/>
            <a:ext cx="1195911" cy="1195911"/>
          </a:xfrm>
          <a:prstGeom prst="rect">
            <a:avLst/>
          </a:prstGeom>
        </p:spPr>
      </p:pic>
      <p:pic>
        <p:nvPicPr>
          <p:cNvPr id="7" name="Grafik 6" descr="Ein Bild, das Mond, Astronomisches Objekt, Raum, Schwarz enthält.&#10;&#10;Automatisch generierte Beschreibung">
            <a:extLst>
              <a:ext uri="{FF2B5EF4-FFF2-40B4-BE49-F238E27FC236}">
                <a16:creationId xmlns:a16="http://schemas.microsoft.com/office/drawing/2014/main" id="{8A88128A-B897-B60D-29A0-0F5EFB15E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480" y="3333222"/>
            <a:ext cx="1195911" cy="1195911"/>
          </a:xfrm>
          <a:prstGeom prst="rect">
            <a:avLst/>
          </a:prstGeom>
        </p:spPr>
      </p:pic>
      <p:pic>
        <p:nvPicPr>
          <p:cNvPr id="9" name="Grafik 8" descr="Ein Bild, das Mond, Astronomisches Objekt, Schwarz, Astronomisches Ereignis enthält.&#10;&#10;Automatisch generierte Beschreibung">
            <a:extLst>
              <a:ext uri="{FF2B5EF4-FFF2-40B4-BE49-F238E27FC236}">
                <a16:creationId xmlns:a16="http://schemas.microsoft.com/office/drawing/2014/main" id="{B7FD2253-E24C-449F-039F-7446EAC17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9480" y="2042320"/>
            <a:ext cx="1195911" cy="1195911"/>
          </a:xfrm>
          <a:prstGeom prst="rect">
            <a:avLst/>
          </a:prstGeom>
        </p:spPr>
      </p:pic>
      <p:pic>
        <p:nvPicPr>
          <p:cNvPr id="11" name="Grafik 10" descr="Ein Bild, das Screenshot, Schwarz, medizinische Bildgebung enthält.&#10;&#10;Automatisch generierte Beschreibung">
            <a:extLst>
              <a:ext uri="{FF2B5EF4-FFF2-40B4-BE49-F238E27FC236}">
                <a16:creationId xmlns:a16="http://schemas.microsoft.com/office/drawing/2014/main" id="{6FF3FE48-38AD-A71A-A73D-552CA3932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5373" y="3333223"/>
            <a:ext cx="1195911" cy="1195911"/>
          </a:xfrm>
          <a:prstGeom prst="rect">
            <a:avLst/>
          </a:prstGeom>
        </p:spPr>
      </p:pic>
      <p:pic>
        <p:nvPicPr>
          <p:cNvPr id="13" name="Grafik 12" descr="Ein Bild, das medizinische Bildgebung, Radiologie, medizinisches Bildgebungsverfahren, Röntgenfilm enthält.&#10;&#10;Automatisch generierte Beschreibung">
            <a:extLst>
              <a:ext uri="{FF2B5EF4-FFF2-40B4-BE49-F238E27FC236}">
                <a16:creationId xmlns:a16="http://schemas.microsoft.com/office/drawing/2014/main" id="{C4294C33-B962-4430-FB7C-CED4253725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7791" y="2042320"/>
            <a:ext cx="1195911" cy="1195911"/>
          </a:xfrm>
          <a:prstGeom prst="rect">
            <a:avLst/>
          </a:prstGeom>
        </p:spPr>
      </p:pic>
      <p:pic>
        <p:nvPicPr>
          <p:cNvPr id="15" name="Grafik 14" descr="Ein Bild, das Mond, Astronomisches Objekt, Raum, Schwarz enthält.&#10;&#10;Automatisch generierte Beschreibung">
            <a:extLst>
              <a:ext uri="{FF2B5EF4-FFF2-40B4-BE49-F238E27FC236}">
                <a16:creationId xmlns:a16="http://schemas.microsoft.com/office/drawing/2014/main" id="{05583434-0125-3AA2-A606-25AA92A8EA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3587" y="3333224"/>
            <a:ext cx="1195911" cy="1195911"/>
          </a:xfrm>
          <a:prstGeom prst="rect">
            <a:avLst/>
          </a:prstGeom>
        </p:spPr>
      </p:pic>
      <p:pic>
        <p:nvPicPr>
          <p:cNvPr id="17" name="Grafik 16" descr="Ein Bild, das Mond, Astronomisches Objekt, Astronomisches Ereignis, Schwarz enthält.&#10;&#10;Automatisch generierte Beschreibung">
            <a:extLst>
              <a:ext uri="{FF2B5EF4-FFF2-40B4-BE49-F238E27FC236}">
                <a16:creationId xmlns:a16="http://schemas.microsoft.com/office/drawing/2014/main" id="{66780BBA-D981-E020-B708-5E823EF21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7445" y="2042320"/>
            <a:ext cx="1195911" cy="1195911"/>
          </a:xfrm>
          <a:prstGeom prst="rect">
            <a:avLst/>
          </a:prstGeom>
        </p:spPr>
      </p:pic>
      <p:pic>
        <p:nvPicPr>
          <p:cNvPr id="23" name="Grafik 22" descr="Ein Bild, das Schwarz, Screenshot enthält.&#10;&#10;Automatisch generierte Beschreibung">
            <a:extLst>
              <a:ext uri="{FF2B5EF4-FFF2-40B4-BE49-F238E27FC236}">
                <a16:creationId xmlns:a16="http://schemas.microsoft.com/office/drawing/2014/main" id="{C790A0E1-A252-6806-D83A-E4EE4BA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52" y="2770153"/>
            <a:ext cx="1193796" cy="1193796"/>
          </a:xfrm>
          <a:prstGeom prst="rect">
            <a:avLst/>
          </a:prstGeom>
        </p:spPr>
      </p:pic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496B473D-6AC2-3D3F-0534-ECA65453872A}"/>
              </a:ext>
            </a:extLst>
          </p:cNvPr>
          <p:cNvSpPr/>
          <p:nvPr/>
        </p:nvSpPr>
        <p:spPr>
          <a:xfrm>
            <a:off x="3031024" y="1846492"/>
            <a:ext cx="5650810" cy="2895616"/>
          </a:xfrm>
          <a:prstGeom prst="roundRect">
            <a:avLst/>
          </a:prstGeom>
          <a:noFill/>
          <a:ln>
            <a:solidFill>
              <a:srgbClr val="5565C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FCA29A62-7A6F-F846-4FC0-4643854273DE}"/>
              </a:ext>
            </a:extLst>
          </p:cNvPr>
          <p:cNvSpPr/>
          <p:nvPr/>
        </p:nvSpPr>
        <p:spPr>
          <a:xfrm>
            <a:off x="508425" y="2612572"/>
            <a:ext cx="1583602" cy="1518557"/>
          </a:xfrm>
          <a:prstGeom prst="roundRect">
            <a:avLst/>
          </a:prstGeom>
          <a:noFill/>
          <a:ln>
            <a:solidFill>
              <a:srgbClr val="5565C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D0EE742-4C37-EDDB-752D-7E3164545528}"/>
              </a:ext>
            </a:extLst>
          </p:cNvPr>
          <p:cNvCxnSpPr>
            <a:cxnSpLocks/>
          </p:cNvCxnSpPr>
          <p:nvPr/>
        </p:nvCxnSpPr>
        <p:spPr>
          <a:xfrm>
            <a:off x="2239089" y="3333222"/>
            <a:ext cx="702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3DAD9D12-3443-DD3B-6F3D-77CE57163464}"/>
              </a:ext>
            </a:extLst>
          </p:cNvPr>
          <p:cNvSpPr txBox="1"/>
          <p:nvPr/>
        </p:nvSpPr>
        <p:spPr>
          <a:xfrm>
            <a:off x="851675" y="2092135"/>
            <a:ext cx="1284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accent1"/>
                </a:solidFill>
                <a:latin typeface="Raleway" pitchFamily="2" charset="0"/>
              </a:rPr>
              <a:t>2.300</a:t>
            </a:r>
            <a:endParaRPr lang="en-GB" sz="2400" b="1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C474D86-A5D5-92A4-882E-D85B583F9E49}"/>
              </a:ext>
            </a:extLst>
          </p:cNvPr>
          <p:cNvSpPr txBox="1"/>
          <p:nvPr/>
        </p:nvSpPr>
        <p:spPr>
          <a:xfrm>
            <a:off x="5398920" y="1322850"/>
            <a:ext cx="293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accent1"/>
                </a:solidFill>
                <a:latin typeface="Raleway" pitchFamily="2" charset="0"/>
              </a:rPr>
              <a:t>18.400</a:t>
            </a:r>
            <a:endParaRPr lang="en-GB" sz="2400" b="1" dirty="0">
              <a:solidFill>
                <a:schemeClr val="accent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7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D9F769B5-27AF-2B25-9183-52EC6EB8B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700B3C1D-5F5C-7BC7-2760-E11484F01C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774606D6-C3BE-CC68-C1DE-1C6DA97FDBBF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C86F9131-99F0-001D-B9E9-4FFE28467EB2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7E1EDA0F-3592-6B49-043C-E298811AA9FF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11409B1B-31C0-5A6D-E650-1A9412732F7C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299B16EC-504F-CB68-B373-F53733C8AA66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A4A2E79E-1186-564D-A81B-F0172C062521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5AA72D02-C668-65ED-56F3-9B040108F6B9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50">
            <a:extLst>
              <a:ext uri="{FF2B5EF4-FFF2-40B4-BE49-F238E27FC236}">
                <a16:creationId xmlns:a16="http://schemas.microsoft.com/office/drawing/2014/main" id="{2D269532-520F-B57C-4DE6-FE8B997417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looking in the mirror having neck pain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Close-up woman experiencing pain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 with a tooth pain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Close-up woman taking pills at office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with headache on couch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with runny nose staying under blankets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46303952"/>
      </p:ext>
    </p:extLst>
  </p:cSld>
  <p:clrMapOvr>
    <a:masterClrMapping/>
  </p:clrMapOvr>
</p:sld>
</file>

<file path=ppt/theme/theme1.xml><?xml version="1.0" encoding="utf-8"?>
<a:theme xmlns:a="http://schemas.openxmlformats.org/drawingml/2006/main" name="  Formal Breakthrough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EEF2"/>
      </a:lt2>
      <a:accent1>
        <a:srgbClr val="D69D56"/>
      </a:accent1>
      <a:accent2>
        <a:srgbClr val="3663BF"/>
      </a:accent2>
      <a:accent3>
        <a:srgbClr val="364ABF"/>
      </a:accent3>
      <a:accent4>
        <a:srgbClr val="1B33BF"/>
      </a:accent4>
      <a:accent5>
        <a:srgbClr val="79AAFC"/>
      </a:accent5>
      <a:accent6>
        <a:srgbClr val="C9DAF8"/>
      </a:accent6>
      <a:hlink>
        <a:srgbClr val="6FA8D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</Words>
  <Application>Microsoft Office PowerPoint</Application>
  <PresentationFormat>Bildschirmpräsentation (16:9)</PresentationFormat>
  <Paragraphs>130</Paragraphs>
  <Slides>15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Raleway Medium</vt:lpstr>
      <vt:lpstr>Raleway</vt:lpstr>
      <vt:lpstr>Arial</vt:lpstr>
      <vt:lpstr>Raleway Light</vt:lpstr>
      <vt:lpstr>  Formal Breakthrough by Slidesgo</vt:lpstr>
      <vt:lpstr>Machine Learning in Breast Cancer Classification</vt:lpstr>
      <vt:lpstr>Overview</vt:lpstr>
      <vt:lpstr>Dataset: CBIS-DDSM</vt:lpstr>
      <vt:lpstr>Models: ResNet-50</vt:lpstr>
      <vt:lpstr>Models: VGG-16</vt:lpstr>
      <vt:lpstr>Image Preprocessing</vt:lpstr>
      <vt:lpstr>Image Preprocessing - resizing</vt:lpstr>
      <vt:lpstr>Image Augmentation</vt:lpstr>
      <vt:lpstr>Validation</vt:lpstr>
      <vt:lpstr>Results: ResNet-50</vt:lpstr>
      <vt:lpstr>Results: VGG-16</vt:lpstr>
      <vt:lpstr>Results: VGG-16</vt:lpstr>
      <vt:lpstr>Results</vt:lpstr>
      <vt:lpstr>Limitations &amp; Outlook</vt:lpstr>
      <vt:lpstr>Limitations &amp; 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 Breast Cancer Classification</dc:title>
  <cp:lastModifiedBy>Jana Hoffmann</cp:lastModifiedBy>
  <cp:revision>4</cp:revision>
  <dcterms:modified xsi:type="dcterms:W3CDTF">2024-01-30T15:08:08Z</dcterms:modified>
</cp:coreProperties>
</file>